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1" r:id="rId1"/>
    <p:sldMasterId id="2147483669" r:id="rId2"/>
    <p:sldMasterId id="2147483718" r:id="rId3"/>
  </p:sldMasterIdLst>
  <p:notesMasterIdLst>
    <p:notesMasterId r:id="rId58"/>
  </p:notesMasterIdLst>
  <p:sldIdLst>
    <p:sldId id="300" r:id="rId4"/>
    <p:sldId id="400" r:id="rId5"/>
    <p:sldId id="295" r:id="rId6"/>
    <p:sldId id="396" r:id="rId7"/>
    <p:sldId id="315" r:id="rId8"/>
    <p:sldId id="316" r:id="rId9"/>
    <p:sldId id="317" r:id="rId10"/>
    <p:sldId id="318" r:id="rId11"/>
    <p:sldId id="320" r:id="rId12"/>
    <p:sldId id="319" r:id="rId13"/>
    <p:sldId id="323" r:id="rId14"/>
    <p:sldId id="324" r:id="rId15"/>
    <p:sldId id="325" r:id="rId16"/>
    <p:sldId id="326" r:id="rId17"/>
    <p:sldId id="327" r:id="rId18"/>
    <p:sldId id="328" r:id="rId19"/>
    <p:sldId id="345" r:id="rId20"/>
    <p:sldId id="346" r:id="rId21"/>
    <p:sldId id="350" r:id="rId22"/>
    <p:sldId id="351" r:id="rId23"/>
    <p:sldId id="352" r:id="rId24"/>
    <p:sldId id="353" r:id="rId25"/>
    <p:sldId id="354" r:id="rId26"/>
    <p:sldId id="355" r:id="rId27"/>
    <p:sldId id="356" r:id="rId28"/>
    <p:sldId id="357" r:id="rId29"/>
    <p:sldId id="358" r:id="rId30"/>
    <p:sldId id="360" r:id="rId31"/>
    <p:sldId id="359" r:id="rId32"/>
    <p:sldId id="362" r:id="rId33"/>
    <p:sldId id="366" r:id="rId34"/>
    <p:sldId id="373" r:id="rId35"/>
    <p:sldId id="374" r:id="rId36"/>
    <p:sldId id="375" r:id="rId37"/>
    <p:sldId id="376" r:id="rId38"/>
    <p:sldId id="377" r:id="rId39"/>
    <p:sldId id="378" r:id="rId40"/>
    <p:sldId id="379" r:id="rId41"/>
    <p:sldId id="380" r:id="rId42"/>
    <p:sldId id="381" r:id="rId43"/>
    <p:sldId id="382" r:id="rId44"/>
    <p:sldId id="383" r:id="rId45"/>
    <p:sldId id="384" r:id="rId46"/>
    <p:sldId id="385" r:id="rId47"/>
    <p:sldId id="386" r:id="rId48"/>
    <p:sldId id="387" r:id="rId49"/>
    <p:sldId id="388" r:id="rId50"/>
    <p:sldId id="389" r:id="rId51"/>
    <p:sldId id="390" r:id="rId52"/>
    <p:sldId id="391" r:id="rId53"/>
    <p:sldId id="392" r:id="rId54"/>
    <p:sldId id="393" r:id="rId55"/>
    <p:sldId id="401" r:id="rId56"/>
    <p:sldId id="399" r:id="rId57"/>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78717" autoAdjust="0"/>
  </p:normalViewPr>
  <p:slideViewPr>
    <p:cSldViewPr>
      <p:cViewPr varScale="1">
        <p:scale>
          <a:sx n="80" d="100"/>
          <a:sy n="80" d="100"/>
        </p:scale>
        <p:origin x="-1296"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97113F-1CAF-4B4B-827C-30ADA99AB5EA}"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FA2EA2C6-1677-42BB-825F-5799810A5652}">
      <dgm:prSet phldrT="[Text]"/>
      <dgm:spPr/>
      <dgm:t>
        <a:bodyPr/>
        <a:lstStyle/>
        <a:p>
          <a:r>
            <a:rPr lang="en-US" dirty="0" smtClean="0"/>
            <a:t>Now  Enters into </a:t>
          </a:r>
          <a:r>
            <a:rPr lang="en-US" dirty="0" err="1" smtClean="0"/>
            <a:t>Ihraam</a:t>
          </a:r>
          <a:r>
            <a:rPr lang="en-US" dirty="0" smtClean="0"/>
            <a:t>; nothing due on him</a:t>
          </a:r>
          <a:endParaRPr lang="en-US" dirty="0"/>
        </a:p>
      </dgm:t>
    </dgm:pt>
    <dgm:pt modelId="{1EC1AD56-D9C5-4E79-9280-FAB4F7445BFB}" type="parTrans" cxnId="{D2F33C6D-BF06-4ACE-A3BE-EC11AA70180D}">
      <dgm:prSet/>
      <dgm:spPr/>
      <dgm:t>
        <a:bodyPr/>
        <a:lstStyle/>
        <a:p>
          <a:endParaRPr lang="en-US"/>
        </a:p>
      </dgm:t>
    </dgm:pt>
    <dgm:pt modelId="{7B1B0A6A-EB2B-44F4-ADE1-B55D7925D877}" type="sibTrans" cxnId="{D2F33C6D-BF06-4ACE-A3BE-EC11AA70180D}">
      <dgm:prSet/>
      <dgm:spPr>
        <a:solidFill>
          <a:schemeClr val="tx2">
            <a:lumMod val="75000"/>
          </a:schemeClr>
        </a:solidFill>
      </dgm:spPr>
      <dgm:t>
        <a:bodyPr/>
        <a:lstStyle/>
        <a:p>
          <a:endParaRPr lang="en-US"/>
        </a:p>
      </dgm:t>
    </dgm:pt>
    <dgm:pt modelId="{F2EF0296-CDFB-4262-A1D5-AA9848CEA236}">
      <dgm:prSet phldrT="[Text]" custT="1"/>
      <dgm:spPr/>
      <dgm:t>
        <a:bodyPr/>
        <a:lstStyle/>
        <a:p>
          <a:r>
            <a:rPr lang="en-US" sz="2400" b="1" dirty="0" smtClean="0">
              <a:solidFill>
                <a:srgbClr val="FF0000"/>
              </a:solidFill>
            </a:rPr>
            <a:t>3a</a:t>
          </a:r>
          <a:r>
            <a:rPr lang="en-US" sz="2200" dirty="0" smtClean="0"/>
            <a:t> Turns Back</a:t>
          </a:r>
          <a:endParaRPr lang="en-US" sz="2200" dirty="0"/>
        </a:p>
      </dgm:t>
    </dgm:pt>
    <dgm:pt modelId="{96EA4DA2-371A-4C46-890D-2A4B60325CDE}" type="parTrans" cxnId="{BC0FBB43-CB3B-4A7D-8EB8-05D3EE53668A}">
      <dgm:prSet/>
      <dgm:spPr/>
      <dgm:t>
        <a:bodyPr/>
        <a:lstStyle/>
        <a:p>
          <a:endParaRPr lang="en-US"/>
        </a:p>
      </dgm:t>
    </dgm:pt>
    <dgm:pt modelId="{4AFA25EA-F8B9-47FA-A948-F3319C6FEFB0}" type="sibTrans" cxnId="{BC0FBB43-CB3B-4A7D-8EB8-05D3EE53668A}">
      <dgm:prSet/>
      <dgm:spPr>
        <a:solidFill>
          <a:schemeClr val="tx2">
            <a:lumMod val="75000"/>
          </a:schemeClr>
        </a:solidFill>
      </dgm:spPr>
      <dgm:t>
        <a:bodyPr/>
        <a:lstStyle/>
        <a:p>
          <a:endParaRPr lang="en-US"/>
        </a:p>
      </dgm:t>
    </dgm:pt>
    <dgm:pt modelId="{28930526-E01E-4726-96ED-7FBB21D9972B}">
      <dgm:prSet phldrT="[Text]" custT="1"/>
      <dgm:spPr/>
      <dgm:t>
        <a:bodyPr/>
        <a:lstStyle/>
        <a:p>
          <a:r>
            <a:rPr lang="en-US" sz="3200" b="1" dirty="0" smtClean="0">
              <a:solidFill>
                <a:srgbClr val="FF0000"/>
              </a:solidFill>
            </a:rPr>
            <a:t>2</a:t>
          </a:r>
          <a:r>
            <a:rPr lang="en-US" sz="3200" dirty="0" smtClean="0">
              <a:solidFill>
                <a:srgbClr val="FF0000"/>
              </a:solidFill>
            </a:rPr>
            <a:t> </a:t>
          </a:r>
          <a:r>
            <a:rPr lang="en-US" sz="1800" dirty="0" smtClean="0"/>
            <a:t>Realizes that he missed the </a:t>
          </a:r>
          <a:r>
            <a:rPr lang="en-US" sz="1800" dirty="0" err="1" smtClean="0"/>
            <a:t>Meeqat</a:t>
          </a:r>
          <a:endParaRPr lang="en-US" sz="2400" dirty="0">
            <a:solidFill>
              <a:srgbClr val="FF0000"/>
            </a:solidFill>
          </a:endParaRPr>
        </a:p>
      </dgm:t>
    </dgm:pt>
    <dgm:pt modelId="{4257B108-0EB9-4CFE-81E0-AF469BD736C7}" type="parTrans" cxnId="{43BFFACC-94F9-4A23-8A61-8BB9D59E4805}">
      <dgm:prSet/>
      <dgm:spPr/>
      <dgm:t>
        <a:bodyPr/>
        <a:lstStyle/>
        <a:p>
          <a:endParaRPr lang="en-US"/>
        </a:p>
      </dgm:t>
    </dgm:pt>
    <dgm:pt modelId="{ECC4F7C7-9467-4C70-9949-7CD2FE562C3E}" type="sibTrans" cxnId="{43BFFACC-94F9-4A23-8A61-8BB9D59E4805}">
      <dgm:prSet/>
      <dgm:spPr/>
      <dgm:t>
        <a:bodyPr/>
        <a:lstStyle/>
        <a:p>
          <a:endParaRPr lang="en-US"/>
        </a:p>
      </dgm:t>
    </dgm:pt>
    <dgm:pt modelId="{F95B1E42-0F87-4A32-9A83-CEB93BB5605F}">
      <dgm:prSet phldrT="[Text]" custT="1"/>
      <dgm:spPr/>
      <dgm:t>
        <a:bodyPr/>
        <a:lstStyle/>
        <a:p>
          <a:r>
            <a:rPr lang="en-US" sz="2400" b="1" dirty="0" smtClean="0">
              <a:solidFill>
                <a:srgbClr val="FF0000"/>
              </a:solidFill>
            </a:rPr>
            <a:t>3b</a:t>
          </a:r>
          <a:r>
            <a:rPr lang="en-US" sz="2400" dirty="0" smtClean="0"/>
            <a:t> </a:t>
          </a:r>
          <a:r>
            <a:rPr lang="en-US" sz="2100" dirty="0" smtClean="0"/>
            <a:t>Puts on </a:t>
          </a:r>
          <a:r>
            <a:rPr lang="en-US" sz="2100" dirty="0" err="1" smtClean="0"/>
            <a:t>Ihraam</a:t>
          </a:r>
          <a:r>
            <a:rPr lang="en-US" sz="2100" dirty="0" smtClean="0"/>
            <a:t> within the </a:t>
          </a:r>
          <a:r>
            <a:rPr lang="en-US" sz="2100" dirty="0" err="1" smtClean="0"/>
            <a:t>Meeqat</a:t>
          </a:r>
          <a:endParaRPr lang="en-US" sz="2100" dirty="0"/>
        </a:p>
      </dgm:t>
    </dgm:pt>
    <dgm:pt modelId="{3206A56F-DC5D-456D-8233-3B69B6D40C87}" type="parTrans" cxnId="{0F096A8C-067B-4772-8A87-D5698A68B7B1}">
      <dgm:prSet/>
      <dgm:spPr/>
      <dgm:t>
        <a:bodyPr/>
        <a:lstStyle/>
        <a:p>
          <a:endParaRPr lang="en-US"/>
        </a:p>
      </dgm:t>
    </dgm:pt>
    <dgm:pt modelId="{308331E6-EB07-47BF-8D0F-9CC43966479B}" type="sibTrans" cxnId="{0F096A8C-067B-4772-8A87-D5698A68B7B1}">
      <dgm:prSet/>
      <dgm:spPr/>
      <dgm:t>
        <a:bodyPr/>
        <a:lstStyle/>
        <a:p>
          <a:endParaRPr lang="en-US"/>
        </a:p>
      </dgm:t>
    </dgm:pt>
    <dgm:pt modelId="{89B4A093-E286-41F6-91D2-7D3169BCA62F}">
      <dgm:prSet phldrT="[Text]" custT="1"/>
      <dgm:spPr/>
      <dgm:t>
        <a:bodyPr/>
        <a:lstStyle/>
        <a:p>
          <a:r>
            <a:rPr lang="en-US" sz="3600" b="1" dirty="0" smtClean="0">
              <a:solidFill>
                <a:srgbClr val="FF0000"/>
              </a:solidFill>
            </a:rPr>
            <a:t>1 </a:t>
          </a:r>
          <a:r>
            <a:rPr lang="en-US" sz="1600" b="1" dirty="0" smtClean="0"/>
            <a:t>Passes the </a:t>
          </a:r>
          <a:r>
            <a:rPr lang="en-US" sz="1600" b="1" dirty="0" err="1" smtClean="0"/>
            <a:t>Meeqaat</a:t>
          </a:r>
          <a:endParaRPr lang="en-US" sz="1600" b="1" dirty="0">
            <a:solidFill>
              <a:srgbClr val="FF0000"/>
            </a:solidFill>
          </a:endParaRPr>
        </a:p>
      </dgm:t>
    </dgm:pt>
    <dgm:pt modelId="{8497CC7E-D0C7-4F43-9977-11960107FF21}" type="parTrans" cxnId="{F1C92C84-577F-4A89-8C70-0105D7414598}">
      <dgm:prSet/>
      <dgm:spPr/>
      <dgm:t>
        <a:bodyPr/>
        <a:lstStyle/>
        <a:p>
          <a:endParaRPr lang="en-US"/>
        </a:p>
      </dgm:t>
    </dgm:pt>
    <dgm:pt modelId="{C4AC23F1-D89D-44B9-80C4-46B97009309A}" type="sibTrans" cxnId="{F1C92C84-577F-4A89-8C70-0105D7414598}">
      <dgm:prSet/>
      <dgm:spPr/>
      <dgm:t>
        <a:bodyPr/>
        <a:lstStyle/>
        <a:p>
          <a:endParaRPr lang="en-US"/>
        </a:p>
      </dgm:t>
    </dgm:pt>
    <dgm:pt modelId="{B1774575-ADE1-4EE9-8D8B-35B9BB79AA8D}">
      <dgm:prSet phldrT="[Text]" custT="1"/>
      <dgm:spPr/>
      <dgm:t>
        <a:bodyPr/>
        <a:lstStyle/>
        <a:p>
          <a:r>
            <a:rPr lang="en-US" sz="1800" dirty="0" smtClean="0"/>
            <a:t>Proceeds forward   with Hajj or ‘</a:t>
          </a:r>
          <a:r>
            <a:rPr lang="en-US" sz="1800" dirty="0" err="1" smtClean="0"/>
            <a:t>Umrah</a:t>
          </a:r>
          <a:endParaRPr lang="en-US" sz="1700" dirty="0"/>
        </a:p>
      </dgm:t>
    </dgm:pt>
    <dgm:pt modelId="{185A7721-FA02-4B6D-8F4B-DC25CDC04ED5}" type="parTrans" cxnId="{6D67142B-CAEA-4439-B446-2834FB591D17}">
      <dgm:prSet/>
      <dgm:spPr/>
      <dgm:t>
        <a:bodyPr/>
        <a:lstStyle/>
        <a:p>
          <a:endParaRPr lang="en-US"/>
        </a:p>
      </dgm:t>
    </dgm:pt>
    <dgm:pt modelId="{0FC2D5E6-9A9A-4B42-9597-C401F33FED8F}" type="sibTrans" cxnId="{6D67142B-CAEA-4439-B446-2834FB591D17}">
      <dgm:prSet/>
      <dgm:spPr/>
      <dgm:t>
        <a:bodyPr/>
        <a:lstStyle/>
        <a:p>
          <a:endParaRPr lang="en-US"/>
        </a:p>
      </dgm:t>
    </dgm:pt>
    <dgm:pt modelId="{76756464-B0FB-4BC7-B5E0-AA9E20D05346}" type="pres">
      <dgm:prSet presAssocID="{9797113F-1CAF-4B4B-827C-30ADA99AB5EA}" presName="Name0" presStyleCnt="0">
        <dgm:presLayoutVars>
          <dgm:dir/>
          <dgm:animLvl val="lvl"/>
          <dgm:resizeHandles val="exact"/>
        </dgm:presLayoutVars>
      </dgm:prSet>
      <dgm:spPr/>
      <dgm:t>
        <a:bodyPr/>
        <a:lstStyle/>
        <a:p>
          <a:endParaRPr lang="en-US"/>
        </a:p>
      </dgm:t>
    </dgm:pt>
    <dgm:pt modelId="{0387FF1B-59C7-477E-9F2B-BB66BBD5BB48}" type="pres">
      <dgm:prSet presAssocID="{9797113F-1CAF-4B4B-827C-30ADA99AB5EA}" presName="tSp" presStyleCnt="0"/>
      <dgm:spPr/>
      <dgm:t>
        <a:bodyPr/>
        <a:lstStyle/>
        <a:p>
          <a:endParaRPr lang="en-US"/>
        </a:p>
      </dgm:t>
    </dgm:pt>
    <dgm:pt modelId="{9162357D-566F-485E-93BA-0ED86189457C}" type="pres">
      <dgm:prSet presAssocID="{9797113F-1CAF-4B4B-827C-30ADA99AB5EA}" presName="bSp" presStyleCnt="0"/>
      <dgm:spPr/>
      <dgm:t>
        <a:bodyPr/>
        <a:lstStyle/>
        <a:p>
          <a:endParaRPr lang="en-US"/>
        </a:p>
      </dgm:t>
    </dgm:pt>
    <dgm:pt modelId="{4766FEB8-A856-4064-B5F6-43B110215AA4}" type="pres">
      <dgm:prSet presAssocID="{9797113F-1CAF-4B4B-827C-30ADA99AB5EA}" presName="process" presStyleCnt="0"/>
      <dgm:spPr/>
      <dgm:t>
        <a:bodyPr/>
        <a:lstStyle/>
        <a:p>
          <a:endParaRPr lang="en-US"/>
        </a:p>
      </dgm:t>
    </dgm:pt>
    <dgm:pt modelId="{BE3F887E-4CEF-459E-B289-6D2F2D540EDA}" type="pres">
      <dgm:prSet presAssocID="{FA2EA2C6-1677-42BB-825F-5799810A5652}" presName="composite1" presStyleCnt="0"/>
      <dgm:spPr/>
      <dgm:t>
        <a:bodyPr/>
        <a:lstStyle/>
        <a:p>
          <a:endParaRPr lang="en-US"/>
        </a:p>
      </dgm:t>
    </dgm:pt>
    <dgm:pt modelId="{DB86BC53-F5EA-488B-9225-61CCA86CC14C}" type="pres">
      <dgm:prSet presAssocID="{FA2EA2C6-1677-42BB-825F-5799810A5652}" presName="dummyNode1" presStyleLbl="node1" presStyleIdx="0" presStyleCnt="3"/>
      <dgm:spPr/>
      <dgm:t>
        <a:bodyPr/>
        <a:lstStyle/>
        <a:p>
          <a:endParaRPr lang="en-US"/>
        </a:p>
      </dgm:t>
    </dgm:pt>
    <dgm:pt modelId="{257C3889-258D-4BC9-9CC1-152E6FCBE643}" type="pres">
      <dgm:prSet presAssocID="{FA2EA2C6-1677-42BB-825F-5799810A5652}" presName="childNode1" presStyleLbl="bgAcc1" presStyleIdx="0" presStyleCnt="3" custScaleX="93911" custScaleY="44881" custLinFactNeighborX="17133" custLinFactNeighborY="24082">
        <dgm:presLayoutVars>
          <dgm:bulletEnabled val="1"/>
        </dgm:presLayoutVars>
      </dgm:prSet>
      <dgm:spPr/>
      <dgm:t>
        <a:bodyPr/>
        <a:lstStyle/>
        <a:p>
          <a:endParaRPr lang="en-US"/>
        </a:p>
      </dgm:t>
    </dgm:pt>
    <dgm:pt modelId="{9B8D1DE3-7C71-44B4-9F7D-FDEDE378458C}" type="pres">
      <dgm:prSet presAssocID="{FA2EA2C6-1677-42BB-825F-5799810A5652}" presName="childNode1tx" presStyleLbl="bgAcc1" presStyleIdx="0" presStyleCnt="3">
        <dgm:presLayoutVars>
          <dgm:bulletEnabled val="1"/>
        </dgm:presLayoutVars>
      </dgm:prSet>
      <dgm:spPr/>
      <dgm:t>
        <a:bodyPr/>
        <a:lstStyle/>
        <a:p>
          <a:endParaRPr lang="en-US"/>
        </a:p>
      </dgm:t>
    </dgm:pt>
    <dgm:pt modelId="{730EE013-CA4E-4920-8841-52713C0B4EB6}" type="pres">
      <dgm:prSet presAssocID="{FA2EA2C6-1677-42BB-825F-5799810A5652}" presName="parentNode1" presStyleLbl="node1" presStyleIdx="0" presStyleCnt="3" custScaleX="102437" custScaleY="164281" custLinFactY="-100000" custLinFactNeighborX="-7572" custLinFactNeighborY="-175510">
        <dgm:presLayoutVars>
          <dgm:chMax val="1"/>
          <dgm:bulletEnabled val="1"/>
        </dgm:presLayoutVars>
      </dgm:prSet>
      <dgm:spPr/>
      <dgm:t>
        <a:bodyPr/>
        <a:lstStyle/>
        <a:p>
          <a:endParaRPr lang="en-US"/>
        </a:p>
      </dgm:t>
    </dgm:pt>
    <dgm:pt modelId="{CE878C9B-6DA0-436C-AD3C-FE9B985EFAD4}" type="pres">
      <dgm:prSet presAssocID="{FA2EA2C6-1677-42BB-825F-5799810A5652}" presName="connSite1" presStyleCnt="0"/>
      <dgm:spPr/>
      <dgm:t>
        <a:bodyPr/>
        <a:lstStyle/>
        <a:p>
          <a:endParaRPr lang="en-US"/>
        </a:p>
      </dgm:t>
    </dgm:pt>
    <dgm:pt modelId="{E8B1FAED-3AD9-4DDE-810F-AFF2E69FDA88}" type="pres">
      <dgm:prSet presAssocID="{7B1B0A6A-EB2B-44F4-ADE1-B55D7925D877}" presName="Name9" presStyleLbl="sibTrans2D1" presStyleIdx="0" presStyleCnt="2" custScaleX="14236" custScaleY="68420" custLinFactNeighborX="98691" custLinFactNeighborY="9594"/>
      <dgm:spPr>
        <a:prstGeom prst="upArrow">
          <a:avLst/>
        </a:prstGeom>
      </dgm:spPr>
      <dgm:t>
        <a:bodyPr/>
        <a:lstStyle/>
        <a:p>
          <a:endParaRPr lang="en-US"/>
        </a:p>
      </dgm:t>
    </dgm:pt>
    <dgm:pt modelId="{E3508F12-5F1D-4CA5-B6AC-87EBF2637142}" type="pres">
      <dgm:prSet presAssocID="{F2EF0296-CDFB-4262-A1D5-AA9848CEA236}" presName="composite2" presStyleCnt="0"/>
      <dgm:spPr/>
      <dgm:t>
        <a:bodyPr/>
        <a:lstStyle/>
        <a:p>
          <a:endParaRPr lang="en-US"/>
        </a:p>
      </dgm:t>
    </dgm:pt>
    <dgm:pt modelId="{17211322-680C-444E-B6A7-6327F5C573B2}" type="pres">
      <dgm:prSet presAssocID="{F2EF0296-CDFB-4262-A1D5-AA9848CEA236}" presName="dummyNode2" presStyleLbl="node1" presStyleIdx="0" presStyleCnt="3"/>
      <dgm:spPr/>
      <dgm:t>
        <a:bodyPr/>
        <a:lstStyle/>
        <a:p>
          <a:endParaRPr lang="en-US"/>
        </a:p>
      </dgm:t>
    </dgm:pt>
    <dgm:pt modelId="{20580B3A-F692-4DA2-B876-86732C7ED66F}" type="pres">
      <dgm:prSet presAssocID="{F2EF0296-CDFB-4262-A1D5-AA9848CEA236}" presName="childNode2" presStyleLbl="bgAcc1" presStyleIdx="1" presStyleCnt="3" custScaleY="70693" custLinFactNeighborX="4869" custLinFactNeighborY="12614">
        <dgm:presLayoutVars>
          <dgm:bulletEnabled val="1"/>
        </dgm:presLayoutVars>
      </dgm:prSet>
      <dgm:spPr/>
      <dgm:t>
        <a:bodyPr/>
        <a:lstStyle/>
        <a:p>
          <a:endParaRPr lang="en-US"/>
        </a:p>
      </dgm:t>
    </dgm:pt>
    <dgm:pt modelId="{FC7016BB-4E91-4746-868B-E92B829FEA97}" type="pres">
      <dgm:prSet presAssocID="{F2EF0296-CDFB-4262-A1D5-AA9848CEA236}" presName="childNode2tx" presStyleLbl="bgAcc1" presStyleIdx="1" presStyleCnt="3">
        <dgm:presLayoutVars>
          <dgm:bulletEnabled val="1"/>
        </dgm:presLayoutVars>
      </dgm:prSet>
      <dgm:spPr/>
      <dgm:t>
        <a:bodyPr/>
        <a:lstStyle/>
        <a:p>
          <a:endParaRPr lang="en-US"/>
        </a:p>
      </dgm:t>
    </dgm:pt>
    <dgm:pt modelId="{92877721-6F63-49AC-8B69-BDAD987669C7}" type="pres">
      <dgm:prSet presAssocID="{F2EF0296-CDFB-4262-A1D5-AA9848CEA236}" presName="parentNode2" presStyleLbl="node1" presStyleIdx="1" presStyleCnt="3" custScaleX="87553" custScaleY="84246" custLinFactNeighborX="-3030" custLinFactNeighborY="-16660">
        <dgm:presLayoutVars>
          <dgm:chMax val="0"/>
          <dgm:bulletEnabled val="1"/>
        </dgm:presLayoutVars>
      </dgm:prSet>
      <dgm:spPr/>
      <dgm:t>
        <a:bodyPr/>
        <a:lstStyle/>
        <a:p>
          <a:endParaRPr lang="en-US"/>
        </a:p>
      </dgm:t>
    </dgm:pt>
    <dgm:pt modelId="{F37AD533-3988-4EDB-8D9F-8659DEACD9D2}" type="pres">
      <dgm:prSet presAssocID="{F2EF0296-CDFB-4262-A1D5-AA9848CEA236}" presName="connSite2" presStyleCnt="0"/>
      <dgm:spPr/>
      <dgm:t>
        <a:bodyPr/>
        <a:lstStyle/>
        <a:p>
          <a:endParaRPr lang="en-US"/>
        </a:p>
      </dgm:t>
    </dgm:pt>
    <dgm:pt modelId="{4B695CB8-AD91-4749-9B80-3E88C4A76E14}" type="pres">
      <dgm:prSet presAssocID="{4AFA25EA-F8B9-47FA-A948-F3319C6FEFB0}" presName="Name18" presStyleLbl="sibTrans2D1" presStyleIdx="1" presStyleCnt="2" custFlipVert="1" custScaleX="35114" custScaleY="16380" custLinFactNeighborX="-89096" custLinFactNeighborY="12165"/>
      <dgm:spPr>
        <a:prstGeom prst="leftArrow">
          <a:avLst/>
        </a:prstGeom>
      </dgm:spPr>
      <dgm:t>
        <a:bodyPr/>
        <a:lstStyle/>
        <a:p>
          <a:endParaRPr lang="en-US"/>
        </a:p>
      </dgm:t>
    </dgm:pt>
    <dgm:pt modelId="{3B9932A2-5419-4E7B-9F48-A402712F5E48}" type="pres">
      <dgm:prSet presAssocID="{F95B1E42-0F87-4A32-9A83-CEB93BB5605F}" presName="composite1" presStyleCnt="0"/>
      <dgm:spPr/>
      <dgm:t>
        <a:bodyPr/>
        <a:lstStyle/>
        <a:p>
          <a:endParaRPr lang="en-US"/>
        </a:p>
      </dgm:t>
    </dgm:pt>
    <dgm:pt modelId="{B5ED1256-1E60-44C6-B445-B987F4D72DE4}" type="pres">
      <dgm:prSet presAssocID="{F95B1E42-0F87-4A32-9A83-CEB93BB5605F}" presName="dummyNode1" presStyleLbl="node1" presStyleIdx="1" presStyleCnt="3"/>
      <dgm:spPr/>
      <dgm:t>
        <a:bodyPr/>
        <a:lstStyle/>
        <a:p>
          <a:endParaRPr lang="en-US"/>
        </a:p>
      </dgm:t>
    </dgm:pt>
    <dgm:pt modelId="{2B0D9D0A-35D4-403B-B0E3-ABD6CBD01080}" type="pres">
      <dgm:prSet presAssocID="{F95B1E42-0F87-4A32-9A83-CEB93BB5605F}" presName="childNode1" presStyleLbl="bgAcc1" presStyleIdx="2" presStyleCnt="3" custScaleX="94833" custScaleY="41580" custLinFactNeighborX="2483" custLinFactNeighborY="-85879">
        <dgm:presLayoutVars>
          <dgm:bulletEnabled val="1"/>
        </dgm:presLayoutVars>
      </dgm:prSet>
      <dgm:spPr/>
      <dgm:t>
        <a:bodyPr/>
        <a:lstStyle/>
        <a:p>
          <a:endParaRPr lang="en-US"/>
        </a:p>
      </dgm:t>
    </dgm:pt>
    <dgm:pt modelId="{50E22B9E-844D-43BB-A33B-7AF4F0F6BB0C}" type="pres">
      <dgm:prSet presAssocID="{F95B1E42-0F87-4A32-9A83-CEB93BB5605F}" presName="childNode1tx" presStyleLbl="bgAcc1" presStyleIdx="2" presStyleCnt="3">
        <dgm:presLayoutVars>
          <dgm:bulletEnabled val="1"/>
        </dgm:presLayoutVars>
      </dgm:prSet>
      <dgm:spPr/>
      <dgm:t>
        <a:bodyPr/>
        <a:lstStyle/>
        <a:p>
          <a:endParaRPr lang="en-US"/>
        </a:p>
      </dgm:t>
    </dgm:pt>
    <dgm:pt modelId="{660C7A74-1D02-452F-B682-37ABA37C1CB3}" type="pres">
      <dgm:prSet presAssocID="{F95B1E42-0F87-4A32-9A83-CEB93BB5605F}" presName="parentNode1" presStyleLbl="node1" presStyleIdx="2" presStyleCnt="3" custScaleX="107997" custScaleY="86089" custLinFactX="-53110" custLinFactNeighborX="-100000" custLinFactNeighborY="89182">
        <dgm:presLayoutVars>
          <dgm:chMax val="1"/>
          <dgm:bulletEnabled val="1"/>
        </dgm:presLayoutVars>
      </dgm:prSet>
      <dgm:spPr/>
      <dgm:t>
        <a:bodyPr/>
        <a:lstStyle/>
        <a:p>
          <a:endParaRPr lang="en-US"/>
        </a:p>
      </dgm:t>
    </dgm:pt>
    <dgm:pt modelId="{CB3758FC-151E-4BE2-B3AA-4C3B39204EDE}" type="pres">
      <dgm:prSet presAssocID="{F95B1E42-0F87-4A32-9A83-CEB93BB5605F}" presName="connSite1" presStyleCnt="0"/>
      <dgm:spPr/>
      <dgm:t>
        <a:bodyPr/>
        <a:lstStyle/>
        <a:p>
          <a:endParaRPr lang="en-US"/>
        </a:p>
      </dgm:t>
    </dgm:pt>
  </dgm:ptLst>
  <dgm:cxnLst>
    <dgm:cxn modelId="{EA46BB4D-D78B-4C31-B32D-C6C4DCD5AA7D}" type="presOf" srcId="{89B4A093-E286-41F6-91D2-7D3169BCA62F}" destId="{257C3889-258D-4BC9-9CC1-152E6FCBE643}" srcOrd="0" destOrd="0" presId="urn:microsoft.com/office/officeart/2005/8/layout/hProcess4"/>
    <dgm:cxn modelId="{29C4228A-0AF9-47AE-98E9-381F4693169E}" type="presOf" srcId="{F2EF0296-CDFB-4262-A1D5-AA9848CEA236}" destId="{92877721-6F63-49AC-8B69-BDAD987669C7}" srcOrd="0" destOrd="0" presId="urn:microsoft.com/office/officeart/2005/8/layout/hProcess4"/>
    <dgm:cxn modelId="{E5E269A0-A0BD-4233-A148-CFE0ACDBE736}" type="presOf" srcId="{28930526-E01E-4726-96ED-7FBB21D9972B}" destId="{FC7016BB-4E91-4746-868B-E92B829FEA97}" srcOrd="1" destOrd="0" presId="urn:microsoft.com/office/officeart/2005/8/layout/hProcess4"/>
    <dgm:cxn modelId="{BC0FBB43-CB3B-4A7D-8EB8-05D3EE53668A}" srcId="{9797113F-1CAF-4B4B-827C-30ADA99AB5EA}" destId="{F2EF0296-CDFB-4262-A1D5-AA9848CEA236}" srcOrd="1" destOrd="0" parTransId="{96EA4DA2-371A-4C46-890D-2A4B60325CDE}" sibTransId="{4AFA25EA-F8B9-47FA-A948-F3319C6FEFB0}"/>
    <dgm:cxn modelId="{D2F33C6D-BF06-4ACE-A3BE-EC11AA70180D}" srcId="{9797113F-1CAF-4B4B-827C-30ADA99AB5EA}" destId="{FA2EA2C6-1677-42BB-825F-5799810A5652}" srcOrd="0" destOrd="0" parTransId="{1EC1AD56-D9C5-4E79-9280-FAB4F7445BFB}" sibTransId="{7B1B0A6A-EB2B-44F4-ADE1-B55D7925D877}"/>
    <dgm:cxn modelId="{383DD04B-EC48-4E6F-A7D6-D08BD6864248}" type="presOf" srcId="{28930526-E01E-4726-96ED-7FBB21D9972B}" destId="{20580B3A-F692-4DA2-B876-86732C7ED66F}" srcOrd="0" destOrd="0" presId="urn:microsoft.com/office/officeart/2005/8/layout/hProcess4"/>
    <dgm:cxn modelId="{6D67142B-CAEA-4439-B446-2834FB591D17}" srcId="{F95B1E42-0F87-4A32-9A83-CEB93BB5605F}" destId="{B1774575-ADE1-4EE9-8D8B-35B9BB79AA8D}" srcOrd="0" destOrd="0" parTransId="{185A7721-FA02-4B6D-8F4B-DC25CDC04ED5}" sibTransId="{0FC2D5E6-9A9A-4B42-9597-C401F33FED8F}"/>
    <dgm:cxn modelId="{0F096A8C-067B-4772-8A87-D5698A68B7B1}" srcId="{9797113F-1CAF-4B4B-827C-30ADA99AB5EA}" destId="{F95B1E42-0F87-4A32-9A83-CEB93BB5605F}" srcOrd="2" destOrd="0" parTransId="{3206A56F-DC5D-456D-8233-3B69B6D40C87}" sibTransId="{308331E6-EB07-47BF-8D0F-9CC43966479B}"/>
    <dgm:cxn modelId="{43BFFACC-94F9-4A23-8A61-8BB9D59E4805}" srcId="{F2EF0296-CDFB-4262-A1D5-AA9848CEA236}" destId="{28930526-E01E-4726-96ED-7FBB21D9972B}" srcOrd="0" destOrd="0" parTransId="{4257B108-0EB9-4CFE-81E0-AF469BD736C7}" sibTransId="{ECC4F7C7-9467-4C70-9949-7CD2FE562C3E}"/>
    <dgm:cxn modelId="{66223C08-880A-4525-A3D3-3D1DDD81327E}" type="presOf" srcId="{FA2EA2C6-1677-42BB-825F-5799810A5652}" destId="{730EE013-CA4E-4920-8841-52713C0B4EB6}" srcOrd="0" destOrd="0" presId="urn:microsoft.com/office/officeart/2005/8/layout/hProcess4"/>
    <dgm:cxn modelId="{6EC9FA55-1144-44F8-BD26-65E9C22554FD}" type="presOf" srcId="{B1774575-ADE1-4EE9-8D8B-35B9BB79AA8D}" destId="{2B0D9D0A-35D4-403B-B0E3-ABD6CBD01080}" srcOrd="0" destOrd="0" presId="urn:microsoft.com/office/officeart/2005/8/layout/hProcess4"/>
    <dgm:cxn modelId="{E4497650-71CE-42FD-8BA4-13A98A3AE8BA}" type="presOf" srcId="{9797113F-1CAF-4B4B-827C-30ADA99AB5EA}" destId="{76756464-B0FB-4BC7-B5E0-AA9E20D05346}" srcOrd="0" destOrd="0" presId="urn:microsoft.com/office/officeart/2005/8/layout/hProcess4"/>
    <dgm:cxn modelId="{FE929817-98D6-4C6C-9B64-54792AAADF79}" type="presOf" srcId="{B1774575-ADE1-4EE9-8D8B-35B9BB79AA8D}" destId="{50E22B9E-844D-43BB-A33B-7AF4F0F6BB0C}" srcOrd="1" destOrd="0" presId="urn:microsoft.com/office/officeart/2005/8/layout/hProcess4"/>
    <dgm:cxn modelId="{3806536F-F311-405C-8054-F04C710A0218}" type="presOf" srcId="{89B4A093-E286-41F6-91D2-7D3169BCA62F}" destId="{9B8D1DE3-7C71-44B4-9F7D-FDEDE378458C}" srcOrd="1" destOrd="0" presId="urn:microsoft.com/office/officeart/2005/8/layout/hProcess4"/>
    <dgm:cxn modelId="{711B5BC6-1352-44E5-AD1F-6516B02A3AF8}" type="presOf" srcId="{7B1B0A6A-EB2B-44F4-ADE1-B55D7925D877}" destId="{E8B1FAED-3AD9-4DDE-810F-AFF2E69FDA88}" srcOrd="0" destOrd="0" presId="urn:microsoft.com/office/officeart/2005/8/layout/hProcess4"/>
    <dgm:cxn modelId="{77D1ABED-EB14-445D-9CFD-7FDF4FAF3D59}" type="presOf" srcId="{F95B1E42-0F87-4A32-9A83-CEB93BB5605F}" destId="{660C7A74-1D02-452F-B682-37ABA37C1CB3}" srcOrd="0" destOrd="0" presId="urn:microsoft.com/office/officeart/2005/8/layout/hProcess4"/>
    <dgm:cxn modelId="{F1C92C84-577F-4A89-8C70-0105D7414598}" srcId="{FA2EA2C6-1677-42BB-825F-5799810A5652}" destId="{89B4A093-E286-41F6-91D2-7D3169BCA62F}" srcOrd="0" destOrd="0" parTransId="{8497CC7E-D0C7-4F43-9977-11960107FF21}" sibTransId="{C4AC23F1-D89D-44B9-80C4-46B97009309A}"/>
    <dgm:cxn modelId="{47C1A8D7-4774-47F5-AA64-F955B3744B5C}" type="presOf" srcId="{4AFA25EA-F8B9-47FA-A948-F3319C6FEFB0}" destId="{4B695CB8-AD91-4749-9B80-3E88C4A76E14}" srcOrd="0" destOrd="0" presId="urn:microsoft.com/office/officeart/2005/8/layout/hProcess4"/>
    <dgm:cxn modelId="{54DC7FC9-F2DE-49D4-98CA-595507C4B492}" type="presParOf" srcId="{76756464-B0FB-4BC7-B5E0-AA9E20D05346}" destId="{0387FF1B-59C7-477E-9F2B-BB66BBD5BB48}" srcOrd="0" destOrd="0" presId="urn:microsoft.com/office/officeart/2005/8/layout/hProcess4"/>
    <dgm:cxn modelId="{2DD36510-13AB-47CC-854A-78E9AB7C1DE1}" type="presParOf" srcId="{76756464-B0FB-4BC7-B5E0-AA9E20D05346}" destId="{9162357D-566F-485E-93BA-0ED86189457C}" srcOrd="1" destOrd="0" presId="urn:microsoft.com/office/officeart/2005/8/layout/hProcess4"/>
    <dgm:cxn modelId="{23FF1DF4-5176-430C-B24A-5E5C51133CF8}" type="presParOf" srcId="{76756464-B0FB-4BC7-B5E0-AA9E20D05346}" destId="{4766FEB8-A856-4064-B5F6-43B110215AA4}" srcOrd="2" destOrd="0" presId="urn:microsoft.com/office/officeart/2005/8/layout/hProcess4"/>
    <dgm:cxn modelId="{407750E9-89A7-4E08-A872-F214067F3303}" type="presParOf" srcId="{4766FEB8-A856-4064-B5F6-43B110215AA4}" destId="{BE3F887E-4CEF-459E-B289-6D2F2D540EDA}" srcOrd="0" destOrd="0" presId="urn:microsoft.com/office/officeart/2005/8/layout/hProcess4"/>
    <dgm:cxn modelId="{5CA11CD2-8DED-4650-8609-DB08084C6EAC}" type="presParOf" srcId="{BE3F887E-4CEF-459E-B289-6D2F2D540EDA}" destId="{DB86BC53-F5EA-488B-9225-61CCA86CC14C}" srcOrd="0" destOrd="0" presId="urn:microsoft.com/office/officeart/2005/8/layout/hProcess4"/>
    <dgm:cxn modelId="{0DBFCB6D-3929-477D-B235-2A5A21F7FEA1}" type="presParOf" srcId="{BE3F887E-4CEF-459E-B289-6D2F2D540EDA}" destId="{257C3889-258D-4BC9-9CC1-152E6FCBE643}" srcOrd="1" destOrd="0" presId="urn:microsoft.com/office/officeart/2005/8/layout/hProcess4"/>
    <dgm:cxn modelId="{ED92B3EB-F900-401F-995F-54DFB3DED16E}" type="presParOf" srcId="{BE3F887E-4CEF-459E-B289-6D2F2D540EDA}" destId="{9B8D1DE3-7C71-44B4-9F7D-FDEDE378458C}" srcOrd="2" destOrd="0" presId="urn:microsoft.com/office/officeart/2005/8/layout/hProcess4"/>
    <dgm:cxn modelId="{BD5CF678-0398-4545-971F-D2D17C63DA0D}" type="presParOf" srcId="{BE3F887E-4CEF-459E-B289-6D2F2D540EDA}" destId="{730EE013-CA4E-4920-8841-52713C0B4EB6}" srcOrd="3" destOrd="0" presId="urn:microsoft.com/office/officeart/2005/8/layout/hProcess4"/>
    <dgm:cxn modelId="{4F54787F-5A7B-422B-A725-EC3361365A56}" type="presParOf" srcId="{BE3F887E-4CEF-459E-B289-6D2F2D540EDA}" destId="{CE878C9B-6DA0-436C-AD3C-FE9B985EFAD4}" srcOrd="4" destOrd="0" presId="urn:microsoft.com/office/officeart/2005/8/layout/hProcess4"/>
    <dgm:cxn modelId="{C3727F6C-23A6-46F9-8EF3-B03040378EDA}" type="presParOf" srcId="{4766FEB8-A856-4064-B5F6-43B110215AA4}" destId="{E8B1FAED-3AD9-4DDE-810F-AFF2E69FDA88}" srcOrd="1" destOrd="0" presId="urn:microsoft.com/office/officeart/2005/8/layout/hProcess4"/>
    <dgm:cxn modelId="{AE102831-9B31-490B-8A29-1E2FCBD0B8CF}" type="presParOf" srcId="{4766FEB8-A856-4064-B5F6-43B110215AA4}" destId="{E3508F12-5F1D-4CA5-B6AC-87EBF2637142}" srcOrd="2" destOrd="0" presId="urn:microsoft.com/office/officeart/2005/8/layout/hProcess4"/>
    <dgm:cxn modelId="{95EF795A-C613-49E1-8099-11913643FAC6}" type="presParOf" srcId="{E3508F12-5F1D-4CA5-B6AC-87EBF2637142}" destId="{17211322-680C-444E-B6A7-6327F5C573B2}" srcOrd="0" destOrd="0" presId="urn:microsoft.com/office/officeart/2005/8/layout/hProcess4"/>
    <dgm:cxn modelId="{FBCEAB61-29A3-43F7-AAE3-FC99A28EB8DC}" type="presParOf" srcId="{E3508F12-5F1D-4CA5-B6AC-87EBF2637142}" destId="{20580B3A-F692-4DA2-B876-86732C7ED66F}" srcOrd="1" destOrd="0" presId="urn:microsoft.com/office/officeart/2005/8/layout/hProcess4"/>
    <dgm:cxn modelId="{4029A69C-450D-429B-846E-8C46242E8896}" type="presParOf" srcId="{E3508F12-5F1D-4CA5-B6AC-87EBF2637142}" destId="{FC7016BB-4E91-4746-868B-E92B829FEA97}" srcOrd="2" destOrd="0" presId="urn:microsoft.com/office/officeart/2005/8/layout/hProcess4"/>
    <dgm:cxn modelId="{1EC601BE-7841-4196-B90A-1FF22A0CB468}" type="presParOf" srcId="{E3508F12-5F1D-4CA5-B6AC-87EBF2637142}" destId="{92877721-6F63-49AC-8B69-BDAD987669C7}" srcOrd="3" destOrd="0" presId="urn:microsoft.com/office/officeart/2005/8/layout/hProcess4"/>
    <dgm:cxn modelId="{AD566DD5-B317-40B5-8AD6-7AEEAFF330CB}" type="presParOf" srcId="{E3508F12-5F1D-4CA5-B6AC-87EBF2637142}" destId="{F37AD533-3988-4EDB-8D9F-8659DEACD9D2}" srcOrd="4" destOrd="0" presId="urn:microsoft.com/office/officeart/2005/8/layout/hProcess4"/>
    <dgm:cxn modelId="{F69CCFEB-4E71-47CF-94B4-B98CDF3D41CF}" type="presParOf" srcId="{4766FEB8-A856-4064-B5F6-43B110215AA4}" destId="{4B695CB8-AD91-4749-9B80-3E88C4A76E14}" srcOrd="3" destOrd="0" presId="urn:microsoft.com/office/officeart/2005/8/layout/hProcess4"/>
    <dgm:cxn modelId="{E8CFFA18-5C6E-4D1C-8EFD-7DB19AC84010}" type="presParOf" srcId="{4766FEB8-A856-4064-B5F6-43B110215AA4}" destId="{3B9932A2-5419-4E7B-9F48-A402712F5E48}" srcOrd="4" destOrd="0" presId="urn:microsoft.com/office/officeart/2005/8/layout/hProcess4"/>
    <dgm:cxn modelId="{78D0FE68-D29D-4C63-89A2-DE40A9D9FC7C}" type="presParOf" srcId="{3B9932A2-5419-4E7B-9F48-A402712F5E48}" destId="{B5ED1256-1E60-44C6-B445-B987F4D72DE4}" srcOrd="0" destOrd="0" presId="urn:microsoft.com/office/officeart/2005/8/layout/hProcess4"/>
    <dgm:cxn modelId="{B65F8619-FD11-4B19-A469-35A644B3C167}" type="presParOf" srcId="{3B9932A2-5419-4E7B-9F48-A402712F5E48}" destId="{2B0D9D0A-35D4-403B-B0E3-ABD6CBD01080}" srcOrd="1" destOrd="0" presId="urn:microsoft.com/office/officeart/2005/8/layout/hProcess4"/>
    <dgm:cxn modelId="{4C6DCEF1-883F-46CB-AEDF-9DA8F5795D56}" type="presParOf" srcId="{3B9932A2-5419-4E7B-9F48-A402712F5E48}" destId="{50E22B9E-844D-43BB-A33B-7AF4F0F6BB0C}" srcOrd="2" destOrd="0" presId="urn:microsoft.com/office/officeart/2005/8/layout/hProcess4"/>
    <dgm:cxn modelId="{17FD3543-9048-4938-AFB3-0041F71BA3E6}" type="presParOf" srcId="{3B9932A2-5419-4E7B-9F48-A402712F5E48}" destId="{660C7A74-1D02-452F-B682-37ABA37C1CB3}" srcOrd="3" destOrd="0" presId="urn:microsoft.com/office/officeart/2005/8/layout/hProcess4"/>
    <dgm:cxn modelId="{937FDAA3-82C4-4763-A231-8D43FA382074}" type="presParOf" srcId="{3B9932A2-5419-4E7B-9F48-A402712F5E48}" destId="{CB3758FC-151E-4BE2-B3AA-4C3B39204EDE}"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6ADF19-C169-41B0-A0E1-10610D7F2139}" type="doc">
      <dgm:prSet loTypeId="urn:microsoft.com/office/officeart/2005/8/layout/hProcess9" loCatId="process" qsTypeId="urn:microsoft.com/office/officeart/2005/8/quickstyle/simple1" qsCatId="simple" csTypeId="urn:microsoft.com/office/officeart/2005/8/colors/accent1_2" csCatId="accent1" phldr="1"/>
      <dgm:spPr/>
    </dgm:pt>
    <dgm:pt modelId="{25E88CC6-BC65-46C7-B5E6-7576CD3D1C66}">
      <dgm:prSet phldrT="[Text]" custT="1"/>
      <dgm:spPr/>
      <dgm:t>
        <a:bodyPr/>
        <a:lstStyle/>
        <a:p>
          <a:r>
            <a:rPr lang="en-US" sz="2800" dirty="0" smtClean="0"/>
            <a:t>Arrives at </a:t>
          </a:r>
          <a:r>
            <a:rPr lang="en-US" sz="2800" dirty="0" err="1" smtClean="0"/>
            <a:t>Meeqaat</a:t>
          </a:r>
          <a:endParaRPr lang="en-US" sz="2800" dirty="0"/>
        </a:p>
      </dgm:t>
    </dgm:pt>
    <dgm:pt modelId="{13170716-F71B-4FC0-B7FA-ACF0C21255A6}" type="parTrans" cxnId="{59B60ADF-5828-4884-85C2-6E8392EB24C8}">
      <dgm:prSet/>
      <dgm:spPr/>
      <dgm:t>
        <a:bodyPr/>
        <a:lstStyle/>
        <a:p>
          <a:endParaRPr lang="en-US"/>
        </a:p>
      </dgm:t>
    </dgm:pt>
    <dgm:pt modelId="{88E9F577-D073-4E90-99FC-5051F1D9DF8A}" type="sibTrans" cxnId="{59B60ADF-5828-4884-85C2-6E8392EB24C8}">
      <dgm:prSet/>
      <dgm:spPr/>
      <dgm:t>
        <a:bodyPr/>
        <a:lstStyle/>
        <a:p>
          <a:endParaRPr lang="en-US"/>
        </a:p>
      </dgm:t>
    </dgm:pt>
    <dgm:pt modelId="{56ADA5BC-94FC-46F4-8FC0-A5126F37F2E6}">
      <dgm:prSet phldrT="[Text]" custT="1"/>
      <dgm:spPr/>
      <dgm:t>
        <a:bodyPr/>
        <a:lstStyle/>
        <a:p>
          <a:r>
            <a:rPr lang="en-US" sz="1600" dirty="0" smtClean="0"/>
            <a:t>Should perform</a:t>
          </a:r>
        </a:p>
        <a:p>
          <a:r>
            <a:rPr lang="en-US" sz="1600" dirty="0" smtClean="0"/>
            <a:t>-</a:t>
          </a:r>
          <a:r>
            <a:rPr lang="en-US" sz="1600" dirty="0" err="1" smtClean="0"/>
            <a:t>Ghusl</a:t>
          </a:r>
          <a:endParaRPr lang="en-US" sz="1600" dirty="0" smtClean="0"/>
        </a:p>
        <a:p>
          <a:r>
            <a:rPr lang="en-US" sz="1600" dirty="0" smtClean="0"/>
            <a:t>-Apply perfume</a:t>
          </a:r>
        </a:p>
        <a:p>
          <a:r>
            <a:rPr lang="en-US" sz="1600" dirty="0" smtClean="0"/>
            <a:t>-Switch into the </a:t>
          </a:r>
          <a:r>
            <a:rPr lang="en-US" sz="1600" dirty="0" err="1" smtClean="0"/>
            <a:t>Izaar</a:t>
          </a:r>
          <a:r>
            <a:rPr lang="en-US" sz="1600" dirty="0" smtClean="0"/>
            <a:t> &amp; </a:t>
          </a:r>
          <a:r>
            <a:rPr lang="en-US" sz="1600" dirty="0" err="1" smtClean="0"/>
            <a:t>redaa</a:t>
          </a:r>
          <a:r>
            <a:rPr lang="en-US" sz="1600" dirty="0" smtClean="0"/>
            <a:t>’</a:t>
          </a:r>
        </a:p>
        <a:p>
          <a:r>
            <a:rPr lang="en-US" sz="1600" dirty="0" smtClean="0"/>
            <a:t>Pray 2 </a:t>
          </a:r>
          <a:r>
            <a:rPr lang="en-US" sz="1600" dirty="0" err="1" smtClean="0"/>
            <a:t>rakat</a:t>
          </a:r>
          <a:endParaRPr lang="en-US" sz="1600" dirty="0"/>
        </a:p>
      </dgm:t>
    </dgm:pt>
    <dgm:pt modelId="{919F823F-F613-46C3-9AC6-F99BA5DAB600}" type="parTrans" cxnId="{93650004-192E-4742-AF3D-70690E03C6B4}">
      <dgm:prSet/>
      <dgm:spPr/>
      <dgm:t>
        <a:bodyPr/>
        <a:lstStyle/>
        <a:p>
          <a:endParaRPr lang="en-US"/>
        </a:p>
      </dgm:t>
    </dgm:pt>
    <dgm:pt modelId="{65C88DB7-B87D-440B-B20B-97562E5B6800}" type="sibTrans" cxnId="{93650004-192E-4742-AF3D-70690E03C6B4}">
      <dgm:prSet/>
      <dgm:spPr/>
      <dgm:t>
        <a:bodyPr/>
        <a:lstStyle/>
        <a:p>
          <a:endParaRPr lang="en-US"/>
        </a:p>
      </dgm:t>
    </dgm:pt>
    <dgm:pt modelId="{CDD706C6-225D-4006-925F-94385C665C27}">
      <dgm:prSet phldrT="[Text]" custT="1"/>
      <dgm:spPr/>
      <dgm:t>
        <a:bodyPr/>
        <a:lstStyle/>
        <a:p>
          <a:r>
            <a:rPr lang="en-US" sz="1600" dirty="0" smtClean="0"/>
            <a:t>Enter into the state of Ihram</a:t>
          </a:r>
        </a:p>
        <a:p>
          <a:r>
            <a:rPr lang="en-US" sz="1600" dirty="0" smtClean="0"/>
            <a:t>-recommended to say intention for the </a:t>
          </a:r>
          <a:r>
            <a:rPr lang="en-US" sz="1600" dirty="0" err="1" smtClean="0"/>
            <a:t>Nusuk</a:t>
          </a:r>
          <a:r>
            <a:rPr lang="en-US" sz="1600" dirty="0" smtClean="0"/>
            <a:t> one will perform</a:t>
          </a:r>
        </a:p>
        <a:p>
          <a:r>
            <a:rPr lang="en-US" sz="1600" dirty="0" smtClean="0"/>
            <a:t>-make </a:t>
          </a:r>
          <a:r>
            <a:rPr lang="en-US" sz="1600" dirty="0" err="1" smtClean="0"/>
            <a:t>talbeyah</a:t>
          </a:r>
          <a:r>
            <a:rPr lang="en-US" sz="1600" dirty="0" smtClean="0"/>
            <a:t> frequently</a:t>
          </a:r>
        </a:p>
        <a:p>
          <a:endParaRPr lang="en-US" sz="1500" dirty="0"/>
        </a:p>
      </dgm:t>
    </dgm:pt>
    <dgm:pt modelId="{82C8025B-124C-4ADD-B9C9-46F15310DFEC}" type="parTrans" cxnId="{CE5B53CA-ABAA-4D39-8036-5203D8D1233A}">
      <dgm:prSet/>
      <dgm:spPr/>
      <dgm:t>
        <a:bodyPr/>
        <a:lstStyle/>
        <a:p>
          <a:endParaRPr lang="en-US"/>
        </a:p>
      </dgm:t>
    </dgm:pt>
    <dgm:pt modelId="{7EB1459C-3B45-4967-ACA0-6108700F5DC9}" type="sibTrans" cxnId="{CE5B53CA-ABAA-4D39-8036-5203D8D1233A}">
      <dgm:prSet/>
      <dgm:spPr/>
      <dgm:t>
        <a:bodyPr/>
        <a:lstStyle/>
        <a:p>
          <a:endParaRPr lang="en-US"/>
        </a:p>
      </dgm:t>
    </dgm:pt>
    <dgm:pt modelId="{2C55575F-C364-4CF8-9022-34333C3EB308}" type="pres">
      <dgm:prSet presAssocID="{476ADF19-C169-41B0-A0E1-10610D7F2139}" presName="CompostProcess" presStyleCnt="0">
        <dgm:presLayoutVars>
          <dgm:dir/>
          <dgm:resizeHandles val="exact"/>
        </dgm:presLayoutVars>
      </dgm:prSet>
      <dgm:spPr/>
    </dgm:pt>
    <dgm:pt modelId="{0CAADEE1-2C17-44C7-BC77-8FDBCF697AC8}" type="pres">
      <dgm:prSet presAssocID="{476ADF19-C169-41B0-A0E1-10610D7F2139}" presName="arrow" presStyleLbl="bgShp" presStyleIdx="0" presStyleCnt="1"/>
      <dgm:spPr/>
    </dgm:pt>
    <dgm:pt modelId="{75A51505-50A2-4A96-995C-1C6807B1EAC3}" type="pres">
      <dgm:prSet presAssocID="{476ADF19-C169-41B0-A0E1-10610D7F2139}" presName="linearProcess" presStyleCnt="0"/>
      <dgm:spPr/>
    </dgm:pt>
    <dgm:pt modelId="{B748C760-4D6C-439A-AC85-3DC6D9D5E551}" type="pres">
      <dgm:prSet presAssocID="{25E88CC6-BC65-46C7-B5E6-7576CD3D1C66}" presName="textNode" presStyleLbl="node1" presStyleIdx="0" presStyleCnt="3">
        <dgm:presLayoutVars>
          <dgm:bulletEnabled val="1"/>
        </dgm:presLayoutVars>
      </dgm:prSet>
      <dgm:spPr/>
      <dgm:t>
        <a:bodyPr/>
        <a:lstStyle/>
        <a:p>
          <a:endParaRPr lang="en-US"/>
        </a:p>
      </dgm:t>
    </dgm:pt>
    <dgm:pt modelId="{F46019F7-A87A-428B-8106-CD5E3F09848F}" type="pres">
      <dgm:prSet presAssocID="{88E9F577-D073-4E90-99FC-5051F1D9DF8A}" presName="sibTrans" presStyleCnt="0"/>
      <dgm:spPr/>
    </dgm:pt>
    <dgm:pt modelId="{36CB9E28-6409-43E0-B7E2-2F919162AFDA}" type="pres">
      <dgm:prSet presAssocID="{56ADA5BC-94FC-46F4-8FC0-A5126F37F2E6}" presName="textNode" presStyleLbl="node1" presStyleIdx="1" presStyleCnt="3">
        <dgm:presLayoutVars>
          <dgm:bulletEnabled val="1"/>
        </dgm:presLayoutVars>
      </dgm:prSet>
      <dgm:spPr/>
      <dgm:t>
        <a:bodyPr/>
        <a:lstStyle/>
        <a:p>
          <a:endParaRPr lang="en-US"/>
        </a:p>
      </dgm:t>
    </dgm:pt>
    <dgm:pt modelId="{C290E7F5-7FB8-4CBE-9478-26486552FFB2}" type="pres">
      <dgm:prSet presAssocID="{65C88DB7-B87D-440B-B20B-97562E5B6800}" presName="sibTrans" presStyleCnt="0"/>
      <dgm:spPr/>
    </dgm:pt>
    <dgm:pt modelId="{16FFCDA7-9274-4297-9ACB-FEA445534924}" type="pres">
      <dgm:prSet presAssocID="{CDD706C6-225D-4006-925F-94385C665C27}" presName="textNode" presStyleLbl="node1" presStyleIdx="2" presStyleCnt="3">
        <dgm:presLayoutVars>
          <dgm:bulletEnabled val="1"/>
        </dgm:presLayoutVars>
      </dgm:prSet>
      <dgm:spPr/>
      <dgm:t>
        <a:bodyPr/>
        <a:lstStyle/>
        <a:p>
          <a:endParaRPr lang="en-US"/>
        </a:p>
      </dgm:t>
    </dgm:pt>
  </dgm:ptLst>
  <dgm:cxnLst>
    <dgm:cxn modelId="{CE5B53CA-ABAA-4D39-8036-5203D8D1233A}" srcId="{476ADF19-C169-41B0-A0E1-10610D7F2139}" destId="{CDD706C6-225D-4006-925F-94385C665C27}" srcOrd="2" destOrd="0" parTransId="{82C8025B-124C-4ADD-B9C9-46F15310DFEC}" sibTransId="{7EB1459C-3B45-4967-ACA0-6108700F5DC9}"/>
    <dgm:cxn modelId="{0B49A79F-7FF6-4276-BC45-3F7B68116D3F}" type="presOf" srcId="{56ADA5BC-94FC-46F4-8FC0-A5126F37F2E6}" destId="{36CB9E28-6409-43E0-B7E2-2F919162AFDA}" srcOrd="0" destOrd="0" presId="urn:microsoft.com/office/officeart/2005/8/layout/hProcess9"/>
    <dgm:cxn modelId="{59B60ADF-5828-4884-85C2-6E8392EB24C8}" srcId="{476ADF19-C169-41B0-A0E1-10610D7F2139}" destId="{25E88CC6-BC65-46C7-B5E6-7576CD3D1C66}" srcOrd="0" destOrd="0" parTransId="{13170716-F71B-4FC0-B7FA-ACF0C21255A6}" sibTransId="{88E9F577-D073-4E90-99FC-5051F1D9DF8A}"/>
    <dgm:cxn modelId="{4952034F-61E3-4384-8415-4B49EFDE4163}" type="presOf" srcId="{476ADF19-C169-41B0-A0E1-10610D7F2139}" destId="{2C55575F-C364-4CF8-9022-34333C3EB308}" srcOrd="0" destOrd="0" presId="urn:microsoft.com/office/officeart/2005/8/layout/hProcess9"/>
    <dgm:cxn modelId="{CA2C4CB2-0C64-4722-A18A-A3432D447EDE}" type="presOf" srcId="{CDD706C6-225D-4006-925F-94385C665C27}" destId="{16FFCDA7-9274-4297-9ACB-FEA445534924}" srcOrd="0" destOrd="0" presId="urn:microsoft.com/office/officeart/2005/8/layout/hProcess9"/>
    <dgm:cxn modelId="{E19936BE-F3FC-4E9B-B63D-88D5819FF1B4}" type="presOf" srcId="{25E88CC6-BC65-46C7-B5E6-7576CD3D1C66}" destId="{B748C760-4D6C-439A-AC85-3DC6D9D5E551}" srcOrd="0" destOrd="0" presId="urn:microsoft.com/office/officeart/2005/8/layout/hProcess9"/>
    <dgm:cxn modelId="{93650004-192E-4742-AF3D-70690E03C6B4}" srcId="{476ADF19-C169-41B0-A0E1-10610D7F2139}" destId="{56ADA5BC-94FC-46F4-8FC0-A5126F37F2E6}" srcOrd="1" destOrd="0" parTransId="{919F823F-F613-46C3-9AC6-F99BA5DAB600}" sibTransId="{65C88DB7-B87D-440B-B20B-97562E5B6800}"/>
    <dgm:cxn modelId="{E738B0A8-679C-4857-A15B-9687627EE86B}" type="presParOf" srcId="{2C55575F-C364-4CF8-9022-34333C3EB308}" destId="{0CAADEE1-2C17-44C7-BC77-8FDBCF697AC8}" srcOrd="0" destOrd="0" presId="urn:microsoft.com/office/officeart/2005/8/layout/hProcess9"/>
    <dgm:cxn modelId="{95AD2BE4-87C7-4F24-B5C8-A71BC3AEC326}" type="presParOf" srcId="{2C55575F-C364-4CF8-9022-34333C3EB308}" destId="{75A51505-50A2-4A96-995C-1C6807B1EAC3}" srcOrd="1" destOrd="0" presId="urn:microsoft.com/office/officeart/2005/8/layout/hProcess9"/>
    <dgm:cxn modelId="{15CD8F1D-65C9-4068-BA93-B2DB80BF79F7}" type="presParOf" srcId="{75A51505-50A2-4A96-995C-1C6807B1EAC3}" destId="{B748C760-4D6C-439A-AC85-3DC6D9D5E551}" srcOrd="0" destOrd="0" presId="urn:microsoft.com/office/officeart/2005/8/layout/hProcess9"/>
    <dgm:cxn modelId="{4CB5C5F7-5B64-4A7D-A685-A96EB474B14B}" type="presParOf" srcId="{75A51505-50A2-4A96-995C-1C6807B1EAC3}" destId="{F46019F7-A87A-428B-8106-CD5E3F09848F}" srcOrd="1" destOrd="0" presId="urn:microsoft.com/office/officeart/2005/8/layout/hProcess9"/>
    <dgm:cxn modelId="{2BD2BFA6-7874-4F07-A6E3-3BD828FD80CC}" type="presParOf" srcId="{75A51505-50A2-4A96-995C-1C6807B1EAC3}" destId="{36CB9E28-6409-43E0-B7E2-2F919162AFDA}" srcOrd="2" destOrd="0" presId="urn:microsoft.com/office/officeart/2005/8/layout/hProcess9"/>
    <dgm:cxn modelId="{2ADA74FC-AB5E-4F55-BD4E-B9AC8EE8BE60}" type="presParOf" srcId="{75A51505-50A2-4A96-995C-1C6807B1EAC3}" destId="{C290E7F5-7FB8-4CBE-9478-26486552FFB2}" srcOrd="3" destOrd="0" presId="urn:microsoft.com/office/officeart/2005/8/layout/hProcess9"/>
    <dgm:cxn modelId="{56EA9203-9C8D-4BC8-921B-1DDA679E2562}" type="presParOf" srcId="{75A51505-50A2-4A96-995C-1C6807B1EAC3}" destId="{16FFCDA7-9274-4297-9ACB-FEA445534924}"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53AC2FA-0BF0-4922-89DF-B4A7EFC9E23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292B84C-FF74-4F39-922E-BF807556A674}">
      <dgm:prSet phldrT="[Text]">
        <dgm:style>
          <a:lnRef idx="0">
            <a:schemeClr val="accent3"/>
          </a:lnRef>
          <a:fillRef idx="3">
            <a:schemeClr val="accent3"/>
          </a:fillRef>
          <a:effectRef idx="3">
            <a:schemeClr val="accent3"/>
          </a:effectRef>
          <a:fontRef idx="minor">
            <a:schemeClr val="lt1"/>
          </a:fontRef>
        </dgm:style>
      </dgm:prSet>
      <dgm:spPr/>
      <dgm:t>
        <a:bodyPr/>
        <a:lstStyle/>
        <a:p>
          <a:r>
            <a:rPr lang="en-US" dirty="0" err="1" smtClean="0"/>
            <a:t>Ifraad</a:t>
          </a:r>
          <a:endParaRPr lang="en-US" dirty="0"/>
        </a:p>
      </dgm:t>
    </dgm:pt>
    <dgm:pt modelId="{85FFC46A-123E-4D6B-A326-0B7C73B7DB91}" type="parTrans" cxnId="{F9B7E5F7-3585-4DAD-B2AA-EAF1564E7456}">
      <dgm:prSet/>
      <dgm:spPr/>
      <dgm:t>
        <a:bodyPr/>
        <a:lstStyle/>
        <a:p>
          <a:endParaRPr lang="en-US"/>
        </a:p>
      </dgm:t>
    </dgm:pt>
    <dgm:pt modelId="{32DC524B-B029-409E-8CAF-A0D802869509}" type="sibTrans" cxnId="{F9B7E5F7-3585-4DAD-B2AA-EAF1564E7456}">
      <dgm:prSet/>
      <dgm:spPr/>
      <dgm:t>
        <a:bodyPr/>
        <a:lstStyle/>
        <a:p>
          <a:endParaRPr lang="en-US"/>
        </a:p>
      </dgm:t>
    </dgm:pt>
    <dgm:pt modelId="{4FF40748-763E-4155-9F5A-F5135DF548AA}">
      <dgm:prSet phldrT="[Text]" custT="1"/>
      <dgm:spPr/>
      <dgm:t>
        <a:bodyPr/>
        <a:lstStyle/>
        <a:p>
          <a:r>
            <a:rPr lang="en-US" sz="1600" dirty="0" smtClean="0"/>
            <a:t>No ‘</a:t>
          </a:r>
          <a:r>
            <a:rPr lang="en-US" sz="1600" dirty="0" err="1" smtClean="0"/>
            <a:t>Umrah</a:t>
          </a:r>
          <a:r>
            <a:rPr lang="en-US" sz="1600" dirty="0" smtClean="0"/>
            <a:t> + No Sacrifice with this Hajj</a:t>
          </a:r>
          <a:endParaRPr lang="en-US" sz="1600" dirty="0"/>
        </a:p>
      </dgm:t>
    </dgm:pt>
    <dgm:pt modelId="{798DF54C-C960-4BC9-8C9F-B86B83BCB1B7}" type="parTrans" cxnId="{DBB8F431-5C8B-44C4-ABE5-EBA7002C7181}">
      <dgm:prSet/>
      <dgm:spPr/>
      <dgm:t>
        <a:bodyPr/>
        <a:lstStyle/>
        <a:p>
          <a:endParaRPr lang="en-US"/>
        </a:p>
      </dgm:t>
    </dgm:pt>
    <dgm:pt modelId="{B6EBDA46-8B7C-4AA4-851E-B2F020ACB384}" type="sibTrans" cxnId="{DBB8F431-5C8B-44C4-ABE5-EBA7002C7181}">
      <dgm:prSet/>
      <dgm:spPr/>
      <dgm:t>
        <a:bodyPr/>
        <a:lstStyle/>
        <a:p>
          <a:endParaRPr lang="en-US"/>
        </a:p>
      </dgm:t>
    </dgm:pt>
    <dgm:pt modelId="{B234C0F9-4E09-43E0-9E0F-166E0CB69E7A}">
      <dgm:prSet phldrT="[Text]">
        <dgm:style>
          <a:lnRef idx="0">
            <a:schemeClr val="accent6"/>
          </a:lnRef>
          <a:fillRef idx="3">
            <a:schemeClr val="accent6"/>
          </a:fillRef>
          <a:effectRef idx="3">
            <a:schemeClr val="accent6"/>
          </a:effectRef>
          <a:fontRef idx="minor">
            <a:schemeClr val="lt1"/>
          </a:fontRef>
        </dgm:style>
      </dgm:prSet>
      <dgm:spPr/>
      <dgm:t>
        <a:bodyPr/>
        <a:lstStyle/>
        <a:p>
          <a:r>
            <a:rPr lang="en-US" dirty="0" err="1" smtClean="0"/>
            <a:t>Tamattu</a:t>
          </a:r>
          <a:endParaRPr lang="en-US" dirty="0"/>
        </a:p>
      </dgm:t>
    </dgm:pt>
    <dgm:pt modelId="{1D667151-3E57-47DF-8491-7DD8D0D7FE48}" type="parTrans" cxnId="{3D818367-B6F9-4819-B289-546E41FF2017}">
      <dgm:prSet/>
      <dgm:spPr/>
      <dgm:t>
        <a:bodyPr/>
        <a:lstStyle/>
        <a:p>
          <a:endParaRPr lang="en-US"/>
        </a:p>
      </dgm:t>
    </dgm:pt>
    <dgm:pt modelId="{D4C0DD1A-9A81-4180-81DB-FC42CD8038A3}" type="sibTrans" cxnId="{3D818367-B6F9-4819-B289-546E41FF2017}">
      <dgm:prSet/>
      <dgm:spPr/>
      <dgm:t>
        <a:bodyPr/>
        <a:lstStyle/>
        <a:p>
          <a:endParaRPr lang="en-US"/>
        </a:p>
      </dgm:t>
    </dgm:pt>
    <dgm:pt modelId="{D0F8D046-1C4E-44CA-AAB4-3803ABE8AC01}">
      <dgm:prSet phldrT="[Text]" custT="1"/>
      <dgm:spPr/>
      <dgm:t>
        <a:bodyPr/>
        <a:lstStyle/>
        <a:p>
          <a:r>
            <a:rPr lang="en-US" sz="1200" dirty="0" smtClean="0"/>
            <a:t>‘</a:t>
          </a:r>
          <a:r>
            <a:rPr lang="en-US" sz="1600" dirty="0" err="1" smtClean="0"/>
            <a:t>Umrah</a:t>
          </a:r>
          <a:r>
            <a:rPr lang="en-US" sz="1600" dirty="0" smtClean="0"/>
            <a:t> during the Months of Hajj</a:t>
          </a:r>
          <a:endParaRPr lang="en-US" sz="1600" dirty="0"/>
        </a:p>
      </dgm:t>
    </dgm:pt>
    <dgm:pt modelId="{45605161-3B72-4C7E-B1A9-51C4B66A7738}" type="parTrans" cxnId="{F52AFC05-71AD-48A2-944E-354ABA75B175}">
      <dgm:prSet/>
      <dgm:spPr/>
      <dgm:t>
        <a:bodyPr/>
        <a:lstStyle/>
        <a:p>
          <a:endParaRPr lang="en-US"/>
        </a:p>
      </dgm:t>
    </dgm:pt>
    <dgm:pt modelId="{A986CE4D-569C-4D80-A650-5DD44062A336}" type="sibTrans" cxnId="{F52AFC05-71AD-48A2-944E-354ABA75B175}">
      <dgm:prSet/>
      <dgm:spPr/>
      <dgm:t>
        <a:bodyPr/>
        <a:lstStyle/>
        <a:p>
          <a:endParaRPr lang="en-US"/>
        </a:p>
      </dgm:t>
    </dgm:pt>
    <dgm:pt modelId="{0572175A-1C02-4FE0-9CCA-6DEC52B49868}">
      <dgm:prSet phldrT="[Text]">
        <dgm:style>
          <a:lnRef idx="0">
            <a:schemeClr val="accent5"/>
          </a:lnRef>
          <a:fillRef idx="3">
            <a:schemeClr val="accent5"/>
          </a:fillRef>
          <a:effectRef idx="3">
            <a:schemeClr val="accent5"/>
          </a:effectRef>
          <a:fontRef idx="minor">
            <a:schemeClr val="lt1"/>
          </a:fontRef>
        </dgm:style>
      </dgm:prSet>
      <dgm:spPr/>
      <dgm:t>
        <a:bodyPr/>
        <a:lstStyle/>
        <a:p>
          <a:r>
            <a:rPr lang="en-US" dirty="0" err="1" smtClean="0"/>
            <a:t>Qiraan</a:t>
          </a:r>
          <a:endParaRPr lang="en-US" dirty="0"/>
        </a:p>
      </dgm:t>
    </dgm:pt>
    <dgm:pt modelId="{DD78C0D0-F025-421E-83CD-1A71F8C61B63}" type="parTrans" cxnId="{5B8BB2A1-03D8-465F-8A47-8D794A12A93F}">
      <dgm:prSet/>
      <dgm:spPr/>
      <dgm:t>
        <a:bodyPr/>
        <a:lstStyle/>
        <a:p>
          <a:endParaRPr lang="en-US"/>
        </a:p>
      </dgm:t>
    </dgm:pt>
    <dgm:pt modelId="{53C529A3-8AAD-4310-8A02-1BFF1711CCAE}" type="sibTrans" cxnId="{5B8BB2A1-03D8-465F-8A47-8D794A12A93F}">
      <dgm:prSet/>
      <dgm:spPr/>
      <dgm:t>
        <a:bodyPr/>
        <a:lstStyle/>
        <a:p>
          <a:endParaRPr lang="en-US"/>
        </a:p>
      </dgm:t>
    </dgm:pt>
    <dgm:pt modelId="{0279C6F1-8EA7-4F8B-B9D2-D51BE52BC14E}">
      <dgm:prSet phldrT="[Text]" custT="1"/>
      <dgm:spPr/>
      <dgm:t>
        <a:bodyPr/>
        <a:lstStyle/>
        <a:p>
          <a:r>
            <a:rPr lang="en-US" sz="1600" dirty="0" smtClean="0"/>
            <a:t>Combine ‘</a:t>
          </a:r>
          <a:r>
            <a:rPr lang="en-US" sz="1600" dirty="0" err="1" smtClean="0"/>
            <a:t>Umrah</a:t>
          </a:r>
          <a:r>
            <a:rPr lang="en-US" sz="1600" dirty="0" smtClean="0"/>
            <a:t> and Hajj in One </a:t>
          </a:r>
          <a:r>
            <a:rPr lang="en-US" sz="1600" dirty="0" err="1" smtClean="0"/>
            <a:t>Ihraam</a:t>
          </a:r>
          <a:endParaRPr lang="en-US" sz="1600" dirty="0"/>
        </a:p>
      </dgm:t>
    </dgm:pt>
    <dgm:pt modelId="{8A0273B8-CD79-498B-ACCA-28F8C01614A3}" type="parTrans" cxnId="{F99A8575-9768-4DF1-8D8C-33AC097E40EB}">
      <dgm:prSet/>
      <dgm:spPr/>
      <dgm:t>
        <a:bodyPr/>
        <a:lstStyle/>
        <a:p>
          <a:endParaRPr lang="en-US"/>
        </a:p>
      </dgm:t>
    </dgm:pt>
    <dgm:pt modelId="{AFFA9133-B237-4E55-9198-EE7D15979FC6}" type="sibTrans" cxnId="{F99A8575-9768-4DF1-8D8C-33AC097E40EB}">
      <dgm:prSet/>
      <dgm:spPr/>
      <dgm:t>
        <a:bodyPr/>
        <a:lstStyle/>
        <a:p>
          <a:endParaRPr lang="en-US"/>
        </a:p>
      </dgm:t>
    </dgm:pt>
    <dgm:pt modelId="{859E5695-C707-40CB-A2D2-95D89B308101}">
      <dgm:prSet phldrT="[Text]" custT="1"/>
      <dgm:spPr/>
      <dgm:t>
        <a:bodyPr/>
        <a:lstStyle/>
        <a:p>
          <a:r>
            <a:rPr lang="en-US" sz="1600" dirty="0" smtClean="0"/>
            <a:t>1 </a:t>
          </a:r>
          <a:r>
            <a:rPr lang="en-US" sz="1600" dirty="0" err="1" smtClean="0"/>
            <a:t>Tawaaf</a:t>
          </a:r>
          <a:r>
            <a:rPr lang="en-US" sz="1600" dirty="0" smtClean="0"/>
            <a:t> and 1 </a:t>
          </a:r>
          <a:r>
            <a:rPr lang="en-US" sz="1600" dirty="0" err="1" smtClean="0"/>
            <a:t>Sa’y</a:t>
          </a:r>
          <a:r>
            <a:rPr lang="en-US" sz="1600" dirty="0" smtClean="0"/>
            <a:t> (</a:t>
          </a:r>
          <a:r>
            <a:rPr lang="en-US" sz="1600" dirty="0" err="1" smtClean="0"/>
            <a:t>Malik</a:t>
          </a:r>
          <a:r>
            <a:rPr lang="en-US" sz="1600" dirty="0" smtClean="0"/>
            <a:t> considers </a:t>
          </a:r>
          <a:r>
            <a:rPr lang="en-US" sz="1600" dirty="0" err="1" smtClean="0"/>
            <a:t>Tawaaf</a:t>
          </a:r>
          <a:r>
            <a:rPr lang="en-US" sz="1600" dirty="0" smtClean="0"/>
            <a:t> al-</a:t>
          </a:r>
          <a:r>
            <a:rPr lang="en-US" sz="1600" dirty="0" err="1" smtClean="0"/>
            <a:t>Qudoom</a:t>
          </a:r>
          <a:r>
            <a:rPr lang="en-US" sz="1600" dirty="0" smtClean="0"/>
            <a:t> </a:t>
          </a:r>
          <a:r>
            <a:rPr lang="en-US" sz="1600" dirty="0" err="1" smtClean="0"/>
            <a:t>wajib</a:t>
          </a:r>
          <a:r>
            <a:rPr lang="en-US" sz="1600" dirty="0" smtClean="0"/>
            <a:t>)</a:t>
          </a:r>
          <a:endParaRPr lang="en-US" sz="1600" dirty="0"/>
        </a:p>
      </dgm:t>
    </dgm:pt>
    <dgm:pt modelId="{F6E72257-F3AC-4275-AFEA-91123CB4BDD6}" type="parTrans" cxnId="{D6325CDD-14F0-4382-8770-D22A8C979B2D}">
      <dgm:prSet/>
      <dgm:spPr/>
      <dgm:t>
        <a:bodyPr/>
        <a:lstStyle/>
        <a:p>
          <a:endParaRPr lang="en-US"/>
        </a:p>
      </dgm:t>
    </dgm:pt>
    <dgm:pt modelId="{C56BDFBB-CFBC-453F-940F-A2F50FD90585}" type="sibTrans" cxnId="{D6325CDD-14F0-4382-8770-D22A8C979B2D}">
      <dgm:prSet/>
      <dgm:spPr/>
      <dgm:t>
        <a:bodyPr/>
        <a:lstStyle/>
        <a:p>
          <a:endParaRPr lang="en-US"/>
        </a:p>
      </dgm:t>
    </dgm:pt>
    <dgm:pt modelId="{F7CDA350-52A5-4BB6-866C-DC1E7E159466}">
      <dgm:prSet phldrT="[Text]"/>
      <dgm:spPr/>
      <dgm:t>
        <a:bodyPr/>
        <a:lstStyle/>
        <a:p>
          <a:endParaRPr lang="en-US" sz="1200" dirty="0"/>
        </a:p>
      </dgm:t>
    </dgm:pt>
    <dgm:pt modelId="{CFDA79F0-BF3D-47DA-8DFC-BA469647940E}" type="parTrans" cxnId="{8714EF2E-8222-4A24-9C19-6E3C37C9A9C8}">
      <dgm:prSet/>
      <dgm:spPr/>
      <dgm:t>
        <a:bodyPr/>
        <a:lstStyle/>
        <a:p>
          <a:endParaRPr lang="en-US"/>
        </a:p>
      </dgm:t>
    </dgm:pt>
    <dgm:pt modelId="{E17546D9-6849-40E5-BB83-5B42EEB92294}" type="sibTrans" cxnId="{8714EF2E-8222-4A24-9C19-6E3C37C9A9C8}">
      <dgm:prSet/>
      <dgm:spPr/>
      <dgm:t>
        <a:bodyPr/>
        <a:lstStyle/>
        <a:p>
          <a:endParaRPr lang="en-US"/>
        </a:p>
      </dgm:t>
    </dgm:pt>
    <dgm:pt modelId="{13A69DCF-F369-4217-B184-6DD360BD2EAE}">
      <dgm:prSet phldrT="[Text]" custT="1"/>
      <dgm:spPr/>
      <dgm:t>
        <a:bodyPr/>
        <a:lstStyle/>
        <a:p>
          <a:r>
            <a:rPr lang="en-US" sz="1600" dirty="0" smtClean="0"/>
            <a:t>Hajj in the Same Year as that ‘</a:t>
          </a:r>
          <a:r>
            <a:rPr lang="en-US" sz="1600" dirty="0" err="1" smtClean="0"/>
            <a:t>Umrah</a:t>
          </a:r>
          <a:endParaRPr lang="en-US" sz="1600" dirty="0"/>
        </a:p>
      </dgm:t>
    </dgm:pt>
    <dgm:pt modelId="{242277CD-51A6-4266-9A33-941DA897CD49}" type="parTrans" cxnId="{4137C0BE-A1DA-48F7-94E0-F943585D0DE8}">
      <dgm:prSet/>
      <dgm:spPr/>
      <dgm:t>
        <a:bodyPr/>
        <a:lstStyle/>
        <a:p>
          <a:endParaRPr lang="en-US"/>
        </a:p>
      </dgm:t>
    </dgm:pt>
    <dgm:pt modelId="{CCF83864-0F0C-4B9E-8344-1F9A3727BBE2}" type="sibTrans" cxnId="{4137C0BE-A1DA-48F7-94E0-F943585D0DE8}">
      <dgm:prSet/>
      <dgm:spPr/>
      <dgm:t>
        <a:bodyPr/>
        <a:lstStyle/>
        <a:p>
          <a:endParaRPr lang="en-US"/>
        </a:p>
      </dgm:t>
    </dgm:pt>
    <dgm:pt modelId="{B7BF5192-E9A6-4C1D-AD41-B722DE1137A8}">
      <dgm:prSet phldrT="[Text]" custT="1"/>
      <dgm:spPr/>
      <dgm:t>
        <a:bodyPr/>
        <a:lstStyle/>
        <a:p>
          <a:r>
            <a:rPr lang="en-US" sz="1600" dirty="0" smtClean="0"/>
            <a:t>1 </a:t>
          </a:r>
          <a:r>
            <a:rPr lang="en-US" sz="1600" dirty="0" err="1" smtClean="0"/>
            <a:t>Tawaaf</a:t>
          </a:r>
          <a:r>
            <a:rPr lang="en-US" sz="1600" dirty="0" smtClean="0"/>
            <a:t> and 1 </a:t>
          </a:r>
          <a:r>
            <a:rPr lang="en-US" sz="1600" dirty="0" err="1" smtClean="0"/>
            <a:t>Sa’y</a:t>
          </a:r>
          <a:r>
            <a:rPr lang="en-US" sz="1600" dirty="0" smtClean="0"/>
            <a:t> (</a:t>
          </a:r>
          <a:r>
            <a:rPr lang="en-US" sz="1600" dirty="0" err="1" smtClean="0"/>
            <a:t>Malik</a:t>
          </a:r>
          <a:r>
            <a:rPr lang="en-US" sz="1600" dirty="0" smtClean="0"/>
            <a:t> considers </a:t>
          </a:r>
          <a:r>
            <a:rPr lang="en-US" sz="1600" dirty="0" err="1" smtClean="0"/>
            <a:t>Tawaaf</a:t>
          </a:r>
          <a:r>
            <a:rPr lang="en-US" sz="1600" dirty="0" smtClean="0"/>
            <a:t> al-</a:t>
          </a:r>
          <a:r>
            <a:rPr lang="en-US" sz="1600" dirty="0" err="1" smtClean="0"/>
            <a:t>Qudoom</a:t>
          </a:r>
          <a:r>
            <a:rPr lang="en-US" sz="1600" dirty="0" smtClean="0"/>
            <a:t> </a:t>
          </a:r>
          <a:r>
            <a:rPr lang="en-US" sz="1600" dirty="0" err="1" smtClean="0"/>
            <a:t>wajib</a:t>
          </a:r>
          <a:r>
            <a:rPr lang="en-US" sz="1600" dirty="0" smtClean="0"/>
            <a:t>)</a:t>
          </a:r>
          <a:endParaRPr lang="en-US" sz="1600" dirty="0"/>
        </a:p>
      </dgm:t>
    </dgm:pt>
    <dgm:pt modelId="{64CCF516-8A27-4EF7-B419-415CCF2D75DD}" type="parTrans" cxnId="{13E31683-909C-4604-B37C-76B3ADFFDCF2}">
      <dgm:prSet/>
      <dgm:spPr/>
      <dgm:t>
        <a:bodyPr/>
        <a:lstStyle/>
        <a:p>
          <a:endParaRPr lang="en-US"/>
        </a:p>
      </dgm:t>
    </dgm:pt>
    <dgm:pt modelId="{3761F4C1-30E0-4CF7-A115-89B04C61DF67}" type="sibTrans" cxnId="{13E31683-909C-4604-B37C-76B3ADFFDCF2}">
      <dgm:prSet/>
      <dgm:spPr/>
      <dgm:t>
        <a:bodyPr/>
        <a:lstStyle/>
        <a:p>
          <a:endParaRPr lang="en-US"/>
        </a:p>
      </dgm:t>
    </dgm:pt>
    <dgm:pt modelId="{5ADBDD3E-F52A-4E02-87F2-19F1441330EF}">
      <dgm:prSet phldrT="[Text]" custT="1"/>
      <dgm:spPr/>
      <dgm:t>
        <a:bodyPr/>
        <a:lstStyle/>
        <a:p>
          <a:r>
            <a:rPr lang="en-US" sz="1600" dirty="0" smtClean="0"/>
            <a:t>(+) Sacrifice</a:t>
          </a:r>
          <a:endParaRPr lang="en-US" sz="1600" dirty="0"/>
        </a:p>
      </dgm:t>
    </dgm:pt>
    <dgm:pt modelId="{74FFCC39-7BBE-4A6A-B899-71342604C8D5}" type="parTrans" cxnId="{74B85FF3-FE47-47DA-8D3B-79D3197AD6EC}">
      <dgm:prSet/>
      <dgm:spPr/>
      <dgm:t>
        <a:bodyPr/>
        <a:lstStyle/>
        <a:p>
          <a:endParaRPr lang="en-US"/>
        </a:p>
      </dgm:t>
    </dgm:pt>
    <dgm:pt modelId="{64E90544-3579-4E70-86BC-4AA72D0ECF91}" type="sibTrans" cxnId="{74B85FF3-FE47-47DA-8D3B-79D3197AD6EC}">
      <dgm:prSet/>
      <dgm:spPr/>
      <dgm:t>
        <a:bodyPr/>
        <a:lstStyle/>
        <a:p>
          <a:endParaRPr lang="en-US"/>
        </a:p>
      </dgm:t>
    </dgm:pt>
    <dgm:pt modelId="{C65ABBC0-69F0-452F-8319-070C2FE7D1B3}">
      <dgm:prSet phldrT="[Text]" custT="1"/>
      <dgm:spPr/>
      <dgm:t>
        <a:bodyPr/>
        <a:lstStyle/>
        <a:p>
          <a:r>
            <a:rPr lang="en-US" sz="1600" dirty="0" smtClean="0"/>
            <a:t>(+) Sacrifice</a:t>
          </a:r>
          <a:endParaRPr lang="en-US" sz="1600" dirty="0"/>
        </a:p>
      </dgm:t>
    </dgm:pt>
    <dgm:pt modelId="{5F6FC23A-B892-4919-ADAD-2D3D84808899}" type="parTrans" cxnId="{BB6ABB55-521A-437F-98B5-89A9BFF13C57}">
      <dgm:prSet/>
      <dgm:spPr/>
      <dgm:t>
        <a:bodyPr/>
        <a:lstStyle/>
        <a:p>
          <a:endParaRPr lang="en-US"/>
        </a:p>
      </dgm:t>
    </dgm:pt>
    <dgm:pt modelId="{A74C7363-9F4F-4F70-A2F3-F0171D03FC17}" type="sibTrans" cxnId="{BB6ABB55-521A-437F-98B5-89A9BFF13C57}">
      <dgm:prSet/>
      <dgm:spPr/>
      <dgm:t>
        <a:bodyPr/>
        <a:lstStyle/>
        <a:p>
          <a:endParaRPr lang="en-US"/>
        </a:p>
      </dgm:t>
    </dgm:pt>
    <dgm:pt modelId="{CF2ACB90-DACC-4991-AA7D-64688B011621}">
      <dgm:prSet phldrT="[Text]" custT="1"/>
      <dgm:spPr/>
      <dgm:t>
        <a:bodyPr/>
        <a:lstStyle/>
        <a:p>
          <a:r>
            <a:rPr lang="en-US" sz="1600" dirty="0" smtClean="0"/>
            <a:t>2 </a:t>
          </a:r>
          <a:r>
            <a:rPr lang="en-US" sz="1600" dirty="0" err="1" smtClean="0"/>
            <a:t>Tawaafs</a:t>
          </a:r>
          <a:r>
            <a:rPr lang="en-US" sz="1600" dirty="0" smtClean="0"/>
            <a:t> and 2 </a:t>
          </a:r>
          <a:r>
            <a:rPr lang="en-US" sz="1600" dirty="0" err="1" smtClean="0"/>
            <a:t>Sa’ys</a:t>
          </a:r>
          <a:endParaRPr lang="en-US" sz="1600" dirty="0"/>
        </a:p>
      </dgm:t>
    </dgm:pt>
    <dgm:pt modelId="{48C8D77C-1501-4207-8D0D-C8B4AFC92E43}" type="parTrans" cxnId="{34D8837B-2CA5-4473-943C-DEC8C788AEEF}">
      <dgm:prSet/>
      <dgm:spPr/>
      <dgm:t>
        <a:bodyPr/>
        <a:lstStyle/>
        <a:p>
          <a:endParaRPr lang="en-US"/>
        </a:p>
      </dgm:t>
    </dgm:pt>
    <dgm:pt modelId="{ECA4E678-A653-4D7C-906A-DF0A7D1F348A}" type="sibTrans" cxnId="{34D8837B-2CA5-4473-943C-DEC8C788AEEF}">
      <dgm:prSet/>
      <dgm:spPr/>
      <dgm:t>
        <a:bodyPr/>
        <a:lstStyle/>
        <a:p>
          <a:endParaRPr lang="en-US"/>
        </a:p>
      </dgm:t>
    </dgm:pt>
    <dgm:pt modelId="{A683C983-D09E-494D-A4E4-E1073EFC96F5}" type="pres">
      <dgm:prSet presAssocID="{753AC2FA-0BF0-4922-89DF-B4A7EFC9E232}" presName="Name0" presStyleCnt="0">
        <dgm:presLayoutVars>
          <dgm:dir/>
          <dgm:animLvl val="lvl"/>
          <dgm:resizeHandles val="exact"/>
        </dgm:presLayoutVars>
      </dgm:prSet>
      <dgm:spPr/>
      <dgm:t>
        <a:bodyPr/>
        <a:lstStyle/>
        <a:p>
          <a:endParaRPr lang="en-US"/>
        </a:p>
      </dgm:t>
    </dgm:pt>
    <dgm:pt modelId="{22CD98C6-DBF9-4E96-9E66-2B866FB995F2}" type="pres">
      <dgm:prSet presAssocID="{D292B84C-FF74-4F39-922E-BF807556A674}" presName="linNode" presStyleCnt="0"/>
      <dgm:spPr/>
    </dgm:pt>
    <dgm:pt modelId="{CEC026E2-225A-4F53-BB47-B0783A832AF3}" type="pres">
      <dgm:prSet presAssocID="{D292B84C-FF74-4F39-922E-BF807556A674}" presName="parentText" presStyleLbl="node1" presStyleIdx="0" presStyleCnt="3" custScaleY="67240" custLinFactNeighborY="67408">
        <dgm:presLayoutVars>
          <dgm:chMax val="1"/>
          <dgm:bulletEnabled val="1"/>
        </dgm:presLayoutVars>
      </dgm:prSet>
      <dgm:spPr/>
      <dgm:t>
        <a:bodyPr/>
        <a:lstStyle/>
        <a:p>
          <a:endParaRPr lang="en-US"/>
        </a:p>
      </dgm:t>
    </dgm:pt>
    <dgm:pt modelId="{475C4B02-753B-40E8-9E28-60EB20B0EC16}" type="pres">
      <dgm:prSet presAssocID="{D292B84C-FF74-4F39-922E-BF807556A674}" presName="descendantText" presStyleLbl="alignAccFollowNode1" presStyleIdx="0" presStyleCnt="3" custScaleY="80915" custLinFactNeighborX="-4905" custLinFactNeighborY="87132">
        <dgm:presLayoutVars>
          <dgm:bulletEnabled val="1"/>
        </dgm:presLayoutVars>
      </dgm:prSet>
      <dgm:spPr/>
      <dgm:t>
        <a:bodyPr/>
        <a:lstStyle/>
        <a:p>
          <a:endParaRPr lang="en-US"/>
        </a:p>
      </dgm:t>
    </dgm:pt>
    <dgm:pt modelId="{68EC7649-1E94-4321-BA5F-E7D14E2A0418}" type="pres">
      <dgm:prSet presAssocID="{32DC524B-B029-409E-8CAF-A0D802869509}" presName="sp" presStyleCnt="0"/>
      <dgm:spPr/>
    </dgm:pt>
    <dgm:pt modelId="{34ADA2BF-B099-4544-AFDA-634B2E469E75}" type="pres">
      <dgm:prSet presAssocID="{B234C0F9-4E09-43E0-9E0F-166E0CB69E7A}" presName="linNode" presStyleCnt="0"/>
      <dgm:spPr/>
    </dgm:pt>
    <dgm:pt modelId="{A28B5C03-1342-4534-A6A5-479D76249577}" type="pres">
      <dgm:prSet presAssocID="{B234C0F9-4E09-43E0-9E0F-166E0CB69E7A}" presName="parentText" presStyleLbl="node1" presStyleIdx="1" presStyleCnt="3" custScaleY="62659" custLinFactNeighborY="-85078">
        <dgm:presLayoutVars>
          <dgm:chMax val="1"/>
          <dgm:bulletEnabled val="1"/>
        </dgm:presLayoutVars>
      </dgm:prSet>
      <dgm:spPr/>
      <dgm:t>
        <a:bodyPr/>
        <a:lstStyle/>
        <a:p>
          <a:endParaRPr lang="en-US"/>
        </a:p>
      </dgm:t>
    </dgm:pt>
    <dgm:pt modelId="{BC4FEE45-FFA9-4E10-80D0-089F027EF856}" type="pres">
      <dgm:prSet presAssocID="{B234C0F9-4E09-43E0-9E0F-166E0CB69E7A}" presName="descendantText" presStyleLbl="alignAccFollowNode1" presStyleIdx="1" presStyleCnt="3" custScaleY="77465" custLinFactY="-30879" custLinFactNeighborX="-4835" custLinFactNeighborY="-100000">
        <dgm:presLayoutVars>
          <dgm:bulletEnabled val="1"/>
        </dgm:presLayoutVars>
      </dgm:prSet>
      <dgm:spPr/>
      <dgm:t>
        <a:bodyPr/>
        <a:lstStyle/>
        <a:p>
          <a:endParaRPr lang="en-US"/>
        </a:p>
      </dgm:t>
    </dgm:pt>
    <dgm:pt modelId="{57277331-D48D-4F49-AC90-8B7D110303AA}" type="pres">
      <dgm:prSet presAssocID="{D4C0DD1A-9A81-4180-81DB-FC42CD8038A3}" presName="sp" presStyleCnt="0"/>
      <dgm:spPr/>
    </dgm:pt>
    <dgm:pt modelId="{2F36B8F2-A1EB-4DF2-B5BC-5B533A7D8FA5}" type="pres">
      <dgm:prSet presAssocID="{0572175A-1C02-4FE0-9CCA-6DEC52B49868}" presName="linNode" presStyleCnt="0"/>
      <dgm:spPr/>
    </dgm:pt>
    <dgm:pt modelId="{E96AC85F-84E3-4E37-92CB-AC86F23495C5}" type="pres">
      <dgm:prSet presAssocID="{0572175A-1C02-4FE0-9CCA-6DEC52B49868}" presName="parentText" presStyleLbl="node1" presStyleIdx="2" presStyleCnt="3" custScaleY="65963" custLinFactNeighborY="-1179">
        <dgm:presLayoutVars>
          <dgm:chMax val="1"/>
          <dgm:bulletEnabled val="1"/>
        </dgm:presLayoutVars>
      </dgm:prSet>
      <dgm:spPr/>
      <dgm:t>
        <a:bodyPr/>
        <a:lstStyle/>
        <a:p>
          <a:endParaRPr lang="en-US"/>
        </a:p>
      </dgm:t>
    </dgm:pt>
    <dgm:pt modelId="{1C93FF1B-3706-46BC-BB59-24A4C13131FE}" type="pres">
      <dgm:prSet presAssocID="{0572175A-1C02-4FE0-9CCA-6DEC52B49868}" presName="descendantText" presStyleLbl="alignAccFollowNode1" presStyleIdx="2" presStyleCnt="3" custScaleY="75074" custLinFactNeighborX="-2402" custLinFactNeighborY="-1055">
        <dgm:presLayoutVars>
          <dgm:bulletEnabled val="1"/>
        </dgm:presLayoutVars>
      </dgm:prSet>
      <dgm:spPr/>
      <dgm:t>
        <a:bodyPr/>
        <a:lstStyle/>
        <a:p>
          <a:endParaRPr lang="en-US"/>
        </a:p>
      </dgm:t>
    </dgm:pt>
  </dgm:ptLst>
  <dgm:cxnLst>
    <dgm:cxn modelId="{938FE77E-AC76-4570-93A8-FA5A75A8A761}" type="presOf" srcId="{D292B84C-FF74-4F39-922E-BF807556A674}" destId="{CEC026E2-225A-4F53-BB47-B0783A832AF3}" srcOrd="0" destOrd="0" presId="urn:microsoft.com/office/officeart/2005/8/layout/vList5"/>
    <dgm:cxn modelId="{DBB8F431-5C8B-44C4-ABE5-EBA7002C7181}" srcId="{D292B84C-FF74-4F39-922E-BF807556A674}" destId="{4FF40748-763E-4155-9F5A-F5135DF548AA}" srcOrd="0" destOrd="0" parTransId="{798DF54C-C960-4BC9-8C9F-B86B83BCB1B7}" sibTransId="{B6EBDA46-8B7C-4AA4-851E-B2F020ACB384}"/>
    <dgm:cxn modelId="{D764E0B9-9519-41E7-8336-449A10616604}" type="presOf" srcId="{C65ABBC0-69F0-452F-8319-070C2FE7D1B3}" destId="{1C93FF1B-3706-46BC-BB59-24A4C13131FE}" srcOrd="0" destOrd="2" presId="urn:microsoft.com/office/officeart/2005/8/layout/vList5"/>
    <dgm:cxn modelId="{34D8837B-2CA5-4473-943C-DEC8C788AEEF}" srcId="{B234C0F9-4E09-43E0-9E0F-166E0CB69E7A}" destId="{CF2ACB90-DACC-4991-AA7D-64688B011621}" srcOrd="3" destOrd="0" parTransId="{48C8D77C-1501-4207-8D0D-C8B4AFC92E43}" sibTransId="{ECA4E678-A653-4D7C-906A-DF0A7D1F348A}"/>
    <dgm:cxn modelId="{BB6ABB55-521A-437F-98B5-89A9BFF13C57}" srcId="{0572175A-1C02-4FE0-9CCA-6DEC52B49868}" destId="{C65ABBC0-69F0-452F-8319-070C2FE7D1B3}" srcOrd="2" destOrd="0" parTransId="{5F6FC23A-B892-4919-ADAD-2D3D84808899}" sibTransId="{A74C7363-9F4F-4F70-A2F3-F0171D03FC17}"/>
    <dgm:cxn modelId="{4ABB76B6-4040-4B0A-A72F-415AE36D75C3}" type="presOf" srcId="{B7BF5192-E9A6-4C1D-AD41-B722DE1137A8}" destId="{475C4B02-753B-40E8-9E28-60EB20B0EC16}" srcOrd="0" destOrd="1" presId="urn:microsoft.com/office/officeart/2005/8/layout/vList5"/>
    <dgm:cxn modelId="{5B8BB2A1-03D8-465F-8A47-8D794A12A93F}" srcId="{753AC2FA-0BF0-4922-89DF-B4A7EFC9E232}" destId="{0572175A-1C02-4FE0-9CCA-6DEC52B49868}" srcOrd="2" destOrd="0" parTransId="{DD78C0D0-F025-421E-83CD-1A71F8C61B63}" sibTransId="{53C529A3-8AAD-4310-8A02-1BFF1711CCAE}"/>
    <dgm:cxn modelId="{987D6C08-B8CF-4D33-A4D3-C1D47EED1D2F}" type="presOf" srcId="{753AC2FA-0BF0-4922-89DF-B4A7EFC9E232}" destId="{A683C983-D09E-494D-A4E4-E1073EFC96F5}" srcOrd="0" destOrd="0" presId="urn:microsoft.com/office/officeart/2005/8/layout/vList5"/>
    <dgm:cxn modelId="{4137C0BE-A1DA-48F7-94E0-F943585D0DE8}" srcId="{B234C0F9-4E09-43E0-9E0F-166E0CB69E7A}" destId="{13A69DCF-F369-4217-B184-6DD360BD2EAE}" srcOrd="1" destOrd="0" parTransId="{242277CD-51A6-4266-9A33-941DA897CD49}" sibTransId="{CCF83864-0F0C-4B9E-8344-1F9A3727BBE2}"/>
    <dgm:cxn modelId="{F99A8575-9768-4DF1-8D8C-33AC097E40EB}" srcId="{0572175A-1C02-4FE0-9CCA-6DEC52B49868}" destId="{0279C6F1-8EA7-4F8B-B9D2-D51BE52BC14E}" srcOrd="0" destOrd="0" parTransId="{8A0273B8-CD79-498B-ACCA-28F8C01614A3}" sibTransId="{AFFA9133-B237-4E55-9198-EE7D15979FC6}"/>
    <dgm:cxn modelId="{441609C5-0D6A-47E9-AE34-58A162CEEDDD}" type="presOf" srcId="{0279C6F1-8EA7-4F8B-B9D2-D51BE52BC14E}" destId="{1C93FF1B-3706-46BC-BB59-24A4C13131FE}" srcOrd="0" destOrd="0" presId="urn:microsoft.com/office/officeart/2005/8/layout/vList5"/>
    <dgm:cxn modelId="{D0188912-13D4-48CD-8201-02B76AE7CAE4}" type="presOf" srcId="{CF2ACB90-DACC-4991-AA7D-64688B011621}" destId="{BC4FEE45-FFA9-4E10-80D0-089F027EF856}" srcOrd="0" destOrd="3" presId="urn:microsoft.com/office/officeart/2005/8/layout/vList5"/>
    <dgm:cxn modelId="{03D5F16D-90C0-4A1A-BB5E-59C5B393094A}" type="presOf" srcId="{B234C0F9-4E09-43E0-9E0F-166E0CB69E7A}" destId="{A28B5C03-1342-4534-A6A5-479D76249577}" srcOrd="0" destOrd="0" presId="urn:microsoft.com/office/officeart/2005/8/layout/vList5"/>
    <dgm:cxn modelId="{13E31683-909C-4604-B37C-76B3ADFFDCF2}" srcId="{D292B84C-FF74-4F39-922E-BF807556A674}" destId="{B7BF5192-E9A6-4C1D-AD41-B722DE1137A8}" srcOrd="1" destOrd="0" parTransId="{64CCF516-8A27-4EF7-B419-415CCF2D75DD}" sibTransId="{3761F4C1-30E0-4CF7-A115-89B04C61DF67}"/>
    <dgm:cxn modelId="{D6325CDD-14F0-4382-8770-D22A8C979B2D}" srcId="{0572175A-1C02-4FE0-9CCA-6DEC52B49868}" destId="{859E5695-C707-40CB-A2D2-95D89B308101}" srcOrd="1" destOrd="0" parTransId="{F6E72257-F3AC-4275-AFEA-91123CB4BDD6}" sibTransId="{C56BDFBB-CFBC-453F-940F-A2F50FD90585}"/>
    <dgm:cxn modelId="{8714EF2E-8222-4A24-9C19-6E3C37C9A9C8}" srcId="{B234C0F9-4E09-43E0-9E0F-166E0CB69E7A}" destId="{F7CDA350-52A5-4BB6-866C-DC1E7E159466}" srcOrd="4" destOrd="0" parTransId="{CFDA79F0-BF3D-47DA-8DFC-BA469647940E}" sibTransId="{E17546D9-6849-40E5-BB83-5B42EEB92294}"/>
    <dgm:cxn modelId="{F52AFC05-71AD-48A2-944E-354ABA75B175}" srcId="{B234C0F9-4E09-43E0-9E0F-166E0CB69E7A}" destId="{D0F8D046-1C4E-44CA-AAB4-3803ABE8AC01}" srcOrd="0" destOrd="0" parTransId="{45605161-3B72-4C7E-B1A9-51C4B66A7738}" sibTransId="{A986CE4D-569C-4D80-A650-5DD44062A336}"/>
    <dgm:cxn modelId="{0BDD214C-0844-4E3E-B063-D9D4641F4FD1}" type="presOf" srcId="{0572175A-1C02-4FE0-9CCA-6DEC52B49868}" destId="{E96AC85F-84E3-4E37-92CB-AC86F23495C5}" srcOrd="0" destOrd="0" presId="urn:microsoft.com/office/officeart/2005/8/layout/vList5"/>
    <dgm:cxn modelId="{74B85FF3-FE47-47DA-8D3B-79D3197AD6EC}" srcId="{B234C0F9-4E09-43E0-9E0F-166E0CB69E7A}" destId="{5ADBDD3E-F52A-4E02-87F2-19F1441330EF}" srcOrd="2" destOrd="0" parTransId="{74FFCC39-7BBE-4A6A-B899-71342604C8D5}" sibTransId="{64E90544-3579-4E70-86BC-4AA72D0ECF91}"/>
    <dgm:cxn modelId="{F9B7E5F7-3585-4DAD-B2AA-EAF1564E7456}" srcId="{753AC2FA-0BF0-4922-89DF-B4A7EFC9E232}" destId="{D292B84C-FF74-4F39-922E-BF807556A674}" srcOrd="0" destOrd="0" parTransId="{85FFC46A-123E-4D6B-A326-0B7C73B7DB91}" sibTransId="{32DC524B-B029-409E-8CAF-A0D802869509}"/>
    <dgm:cxn modelId="{81737F01-70C8-4F82-9EEB-8F104418BBFA}" type="presOf" srcId="{4FF40748-763E-4155-9F5A-F5135DF548AA}" destId="{475C4B02-753B-40E8-9E28-60EB20B0EC16}" srcOrd="0" destOrd="0" presId="urn:microsoft.com/office/officeart/2005/8/layout/vList5"/>
    <dgm:cxn modelId="{7D46E661-A377-424D-A7E2-E843C5D7D768}" type="presOf" srcId="{F7CDA350-52A5-4BB6-866C-DC1E7E159466}" destId="{BC4FEE45-FFA9-4E10-80D0-089F027EF856}" srcOrd="0" destOrd="4" presId="urn:microsoft.com/office/officeart/2005/8/layout/vList5"/>
    <dgm:cxn modelId="{8D0DBFCC-5380-42F9-9A42-7CB7D1AC8CDE}" type="presOf" srcId="{5ADBDD3E-F52A-4E02-87F2-19F1441330EF}" destId="{BC4FEE45-FFA9-4E10-80D0-089F027EF856}" srcOrd="0" destOrd="2" presId="urn:microsoft.com/office/officeart/2005/8/layout/vList5"/>
    <dgm:cxn modelId="{DB1DAEAC-9D5C-4240-A42A-D8177E0E6F26}" type="presOf" srcId="{859E5695-C707-40CB-A2D2-95D89B308101}" destId="{1C93FF1B-3706-46BC-BB59-24A4C13131FE}" srcOrd="0" destOrd="1" presId="urn:microsoft.com/office/officeart/2005/8/layout/vList5"/>
    <dgm:cxn modelId="{78A86712-397B-4D5A-9DE6-C48B1AEB2C1B}" type="presOf" srcId="{13A69DCF-F369-4217-B184-6DD360BD2EAE}" destId="{BC4FEE45-FFA9-4E10-80D0-089F027EF856}" srcOrd="0" destOrd="1" presId="urn:microsoft.com/office/officeart/2005/8/layout/vList5"/>
    <dgm:cxn modelId="{3D818367-B6F9-4819-B289-546E41FF2017}" srcId="{753AC2FA-0BF0-4922-89DF-B4A7EFC9E232}" destId="{B234C0F9-4E09-43E0-9E0F-166E0CB69E7A}" srcOrd="1" destOrd="0" parTransId="{1D667151-3E57-47DF-8491-7DD8D0D7FE48}" sibTransId="{D4C0DD1A-9A81-4180-81DB-FC42CD8038A3}"/>
    <dgm:cxn modelId="{1A06A425-8F8F-4213-8075-C7D9F200D0CB}" type="presOf" srcId="{D0F8D046-1C4E-44CA-AAB4-3803ABE8AC01}" destId="{BC4FEE45-FFA9-4E10-80D0-089F027EF856}" srcOrd="0" destOrd="0" presId="urn:microsoft.com/office/officeart/2005/8/layout/vList5"/>
    <dgm:cxn modelId="{81C4A76A-E9CC-4BE3-8411-8F20F8E42B2E}" type="presParOf" srcId="{A683C983-D09E-494D-A4E4-E1073EFC96F5}" destId="{22CD98C6-DBF9-4E96-9E66-2B866FB995F2}" srcOrd="0" destOrd="0" presId="urn:microsoft.com/office/officeart/2005/8/layout/vList5"/>
    <dgm:cxn modelId="{A8C06BE7-5EF9-4D7A-AF4A-055EC868A2D2}" type="presParOf" srcId="{22CD98C6-DBF9-4E96-9E66-2B866FB995F2}" destId="{CEC026E2-225A-4F53-BB47-B0783A832AF3}" srcOrd="0" destOrd="0" presId="urn:microsoft.com/office/officeart/2005/8/layout/vList5"/>
    <dgm:cxn modelId="{4705D89C-4910-46DD-BDE8-AC0E43C35B7A}" type="presParOf" srcId="{22CD98C6-DBF9-4E96-9E66-2B866FB995F2}" destId="{475C4B02-753B-40E8-9E28-60EB20B0EC16}" srcOrd="1" destOrd="0" presId="urn:microsoft.com/office/officeart/2005/8/layout/vList5"/>
    <dgm:cxn modelId="{74D31626-87EE-488A-875A-541A724A7EA1}" type="presParOf" srcId="{A683C983-D09E-494D-A4E4-E1073EFC96F5}" destId="{68EC7649-1E94-4321-BA5F-E7D14E2A0418}" srcOrd="1" destOrd="0" presId="urn:microsoft.com/office/officeart/2005/8/layout/vList5"/>
    <dgm:cxn modelId="{1046A3D5-3339-4555-B8C1-1008E1B63976}" type="presParOf" srcId="{A683C983-D09E-494D-A4E4-E1073EFC96F5}" destId="{34ADA2BF-B099-4544-AFDA-634B2E469E75}" srcOrd="2" destOrd="0" presId="urn:microsoft.com/office/officeart/2005/8/layout/vList5"/>
    <dgm:cxn modelId="{11AC8E95-4372-47DA-8C5C-E873A27977BA}" type="presParOf" srcId="{34ADA2BF-B099-4544-AFDA-634B2E469E75}" destId="{A28B5C03-1342-4534-A6A5-479D76249577}" srcOrd="0" destOrd="0" presId="urn:microsoft.com/office/officeart/2005/8/layout/vList5"/>
    <dgm:cxn modelId="{1408D171-D8DE-491A-B33F-5311C3B093B2}" type="presParOf" srcId="{34ADA2BF-B099-4544-AFDA-634B2E469E75}" destId="{BC4FEE45-FFA9-4E10-80D0-089F027EF856}" srcOrd="1" destOrd="0" presId="urn:microsoft.com/office/officeart/2005/8/layout/vList5"/>
    <dgm:cxn modelId="{198F2848-68B4-4677-9DBA-4ECDB0F54C48}" type="presParOf" srcId="{A683C983-D09E-494D-A4E4-E1073EFC96F5}" destId="{57277331-D48D-4F49-AC90-8B7D110303AA}" srcOrd="3" destOrd="0" presId="urn:microsoft.com/office/officeart/2005/8/layout/vList5"/>
    <dgm:cxn modelId="{5FB59ABC-5657-465B-AF6C-E7DA50E6CD1D}" type="presParOf" srcId="{A683C983-D09E-494D-A4E4-E1073EFC96F5}" destId="{2F36B8F2-A1EB-4DF2-B5BC-5B533A7D8FA5}" srcOrd="4" destOrd="0" presId="urn:microsoft.com/office/officeart/2005/8/layout/vList5"/>
    <dgm:cxn modelId="{A25AA9F1-BBAA-48A3-A5C7-9CE838FAB2F2}" type="presParOf" srcId="{2F36B8F2-A1EB-4DF2-B5BC-5B533A7D8FA5}" destId="{E96AC85F-84E3-4E37-92CB-AC86F23495C5}" srcOrd="0" destOrd="0" presId="urn:microsoft.com/office/officeart/2005/8/layout/vList5"/>
    <dgm:cxn modelId="{532A5952-FC32-4CA8-A8DD-F693237C37D9}" type="presParOf" srcId="{2F36B8F2-A1EB-4DF2-B5BC-5B533A7D8FA5}" destId="{1C93FF1B-3706-46BC-BB59-24A4C13131FE}"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85905DA-02F0-46C7-87E3-377CFF6C85BC}" type="doc">
      <dgm:prSet loTypeId="urn:microsoft.com/office/officeart/2005/8/layout/hProcess3" loCatId="process" qsTypeId="urn:microsoft.com/office/officeart/2005/8/quickstyle/simple1" qsCatId="simple" csTypeId="urn:microsoft.com/office/officeart/2005/8/colors/accent1_2" csCatId="accent1" phldr="0"/>
      <dgm:spPr/>
    </dgm:pt>
    <dgm:pt modelId="{0800A3F1-F82A-40E1-86E5-57F4C7706E44}">
      <dgm:prSet phldrT="[Text]" phldr="1"/>
      <dgm:spPr/>
      <dgm:t>
        <a:bodyPr/>
        <a:lstStyle/>
        <a:p>
          <a:endParaRPr lang="en-US" dirty="0"/>
        </a:p>
      </dgm:t>
    </dgm:pt>
    <dgm:pt modelId="{659818F7-837E-4D83-A9D9-44A964EEEA99}" type="parTrans" cxnId="{F8BF7CAB-2596-4971-8EF8-BD2E11C222A4}">
      <dgm:prSet/>
      <dgm:spPr/>
      <dgm:t>
        <a:bodyPr/>
        <a:lstStyle/>
        <a:p>
          <a:endParaRPr lang="en-US"/>
        </a:p>
      </dgm:t>
    </dgm:pt>
    <dgm:pt modelId="{493B765D-A0F3-47D0-9556-802AA4FC0E1D}" type="sibTrans" cxnId="{F8BF7CAB-2596-4971-8EF8-BD2E11C222A4}">
      <dgm:prSet/>
      <dgm:spPr/>
      <dgm:t>
        <a:bodyPr/>
        <a:lstStyle/>
        <a:p>
          <a:endParaRPr lang="en-US"/>
        </a:p>
      </dgm:t>
    </dgm:pt>
    <dgm:pt modelId="{439286B5-3524-486D-B31E-AF730A122209}">
      <dgm:prSet phldrT="[Text]" phldr="1"/>
      <dgm:spPr/>
      <dgm:t>
        <a:bodyPr/>
        <a:lstStyle/>
        <a:p>
          <a:endParaRPr lang="en-US" dirty="0"/>
        </a:p>
      </dgm:t>
    </dgm:pt>
    <dgm:pt modelId="{4864925E-59CF-4695-8C87-55BBFA90456C}" type="parTrans" cxnId="{695BD2E1-C29E-4AF7-86EE-9905B0AE1321}">
      <dgm:prSet/>
      <dgm:spPr/>
      <dgm:t>
        <a:bodyPr/>
        <a:lstStyle/>
        <a:p>
          <a:endParaRPr lang="en-US"/>
        </a:p>
      </dgm:t>
    </dgm:pt>
    <dgm:pt modelId="{0D021839-73F1-4B5A-B2DD-027CED795370}" type="sibTrans" cxnId="{695BD2E1-C29E-4AF7-86EE-9905B0AE1321}">
      <dgm:prSet/>
      <dgm:spPr/>
      <dgm:t>
        <a:bodyPr/>
        <a:lstStyle/>
        <a:p>
          <a:endParaRPr lang="en-US"/>
        </a:p>
      </dgm:t>
    </dgm:pt>
    <dgm:pt modelId="{08B316E6-0877-4A15-AC34-6166CA30B8C7}">
      <dgm:prSet phldrT="[Text]" phldr="1"/>
      <dgm:spPr/>
      <dgm:t>
        <a:bodyPr/>
        <a:lstStyle/>
        <a:p>
          <a:endParaRPr lang="en-US" dirty="0"/>
        </a:p>
      </dgm:t>
    </dgm:pt>
    <dgm:pt modelId="{0B61B614-9466-4747-B226-EA7AF1E7F73D}" type="parTrans" cxnId="{0012244F-D316-462C-A514-10F07B4A6B79}">
      <dgm:prSet/>
      <dgm:spPr/>
      <dgm:t>
        <a:bodyPr/>
        <a:lstStyle/>
        <a:p>
          <a:endParaRPr lang="en-US"/>
        </a:p>
      </dgm:t>
    </dgm:pt>
    <dgm:pt modelId="{D2F577F1-781C-4CF5-8711-6E1B0E6304B0}" type="sibTrans" cxnId="{0012244F-D316-462C-A514-10F07B4A6B79}">
      <dgm:prSet/>
      <dgm:spPr/>
      <dgm:t>
        <a:bodyPr/>
        <a:lstStyle/>
        <a:p>
          <a:endParaRPr lang="en-US"/>
        </a:p>
      </dgm:t>
    </dgm:pt>
    <dgm:pt modelId="{B7BF5C7D-9ECC-4041-AD4E-395F13E283FF}" type="pres">
      <dgm:prSet presAssocID="{685905DA-02F0-46C7-87E3-377CFF6C85BC}" presName="Name0" presStyleCnt="0">
        <dgm:presLayoutVars>
          <dgm:dir/>
          <dgm:animLvl val="lvl"/>
          <dgm:resizeHandles val="exact"/>
        </dgm:presLayoutVars>
      </dgm:prSet>
      <dgm:spPr/>
    </dgm:pt>
    <dgm:pt modelId="{67D657E4-5141-46FD-8633-250C6FE3AFB6}" type="pres">
      <dgm:prSet presAssocID="{685905DA-02F0-46C7-87E3-377CFF6C85BC}" presName="dummy" presStyleCnt="0"/>
      <dgm:spPr/>
    </dgm:pt>
    <dgm:pt modelId="{27A8D4F2-7236-4079-834E-4245277638DD}" type="pres">
      <dgm:prSet presAssocID="{685905DA-02F0-46C7-87E3-377CFF6C85BC}" presName="linH" presStyleCnt="0"/>
      <dgm:spPr/>
    </dgm:pt>
    <dgm:pt modelId="{6160735A-5C29-409D-9E39-0C87147C99DC}" type="pres">
      <dgm:prSet presAssocID="{685905DA-02F0-46C7-87E3-377CFF6C85BC}" presName="padding1" presStyleCnt="0"/>
      <dgm:spPr/>
    </dgm:pt>
    <dgm:pt modelId="{6BB82CBE-78CE-4064-996B-401C6E55138F}" type="pres">
      <dgm:prSet presAssocID="{0800A3F1-F82A-40E1-86E5-57F4C7706E44}" presName="linV" presStyleCnt="0"/>
      <dgm:spPr/>
    </dgm:pt>
    <dgm:pt modelId="{EDCC6A71-6DE8-4971-A99B-0ADA39DF3D57}" type="pres">
      <dgm:prSet presAssocID="{0800A3F1-F82A-40E1-86E5-57F4C7706E44}" presName="spVertical1" presStyleCnt="0"/>
      <dgm:spPr/>
    </dgm:pt>
    <dgm:pt modelId="{6C683B7D-54FC-4EBF-A28A-EA801383C160}" type="pres">
      <dgm:prSet presAssocID="{0800A3F1-F82A-40E1-86E5-57F4C7706E44}" presName="parTx" presStyleLbl="revTx" presStyleIdx="0" presStyleCnt="3">
        <dgm:presLayoutVars>
          <dgm:chMax val="0"/>
          <dgm:chPref val="0"/>
          <dgm:bulletEnabled val="1"/>
        </dgm:presLayoutVars>
      </dgm:prSet>
      <dgm:spPr/>
      <dgm:t>
        <a:bodyPr/>
        <a:lstStyle/>
        <a:p>
          <a:endParaRPr lang="en-US"/>
        </a:p>
      </dgm:t>
    </dgm:pt>
    <dgm:pt modelId="{71133881-0A12-42FD-8497-F5EB4CDA5149}" type="pres">
      <dgm:prSet presAssocID="{0800A3F1-F82A-40E1-86E5-57F4C7706E44}" presName="spVertical2" presStyleCnt="0"/>
      <dgm:spPr/>
    </dgm:pt>
    <dgm:pt modelId="{05FDAAB6-6049-49FB-A692-8A9FF41A496E}" type="pres">
      <dgm:prSet presAssocID="{0800A3F1-F82A-40E1-86E5-57F4C7706E44}" presName="spVertical3" presStyleCnt="0"/>
      <dgm:spPr/>
    </dgm:pt>
    <dgm:pt modelId="{7B5C506C-3A53-4EC7-8D03-438141DE2CA9}" type="pres">
      <dgm:prSet presAssocID="{493B765D-A0F3-47D0-9556-802AA4FC0E1D}" presName="space" presStyleCnt="0"/>
      <dgm:spPr/>
    </dgm:pt>
    <dgm:pt modelId="{9739F2AC-C579-4B25-A834-A4214BDE50FF}" type="pres">
      <dgm:prSet presAssocID="{439286B5-3524-486D-B31E-AF730A122209}" presName="linV" presStyleCnt="0"/>
      <dgm:spPr/>
    </dgm:pt>
    <dgm:pt modelId="{9CEFE321-CB9F-409F-A823-9C1FAECF0046}" type="pres">
      <dgm:prSet presAssocID="{439286B5-3524-486D-B31E-AF730A122209}" presName="spVertical1" presStyleCnt="0"/>
      <dgm:spPr/>
    </dgm:pt>
    <dgm:pt modelId="{ACA293E9-B33F-4849-B576-A24910A60936}" type="pres">
      <dgm:prSet presAssocID="{439286B5-3524-486D-B31E-AF730A122209}" presName="parTx" presStyleLbl="revTx" presStyleIdx="1" presStyleCnt="3">
        <dgm:presLayoutVars>
          <dgm:chMax val="0"/>
          <dgm:chPref val="0"/>
          <dgm:bulletEnabled val="1"/>
        </dgm:presLayoutVars>
      </dgm:prSet>
      <dgm:spPr/>
      <dgm:t>
        <a:bodyPr/>
        <a:lstStyle/>
        <a:p>
          <a:endParaRPr lang="en-US"/>
        </a:p>
      </dgm:t>
    </dgm:pt>
    <dgm:pt modelId="{7EEBEAEA-B4DA-467C-A28B-6F48F6ADF2A5}" type="pres">
      <dgm:prSet presAssocID="{439286B5-3524-486D-B31E-AF730A122209}" presName="spVertical2" presStyleCnt="0"/>
      <dgm:spPr/>
    </dgm:pt>
    <dgm:pt modelId="{A940F497-1F67-4C46-9826-DBC2E9941134}" type="pres">
      <dgm:prSet presAssocID="{439286B5-3524-486D-B31E-AF730A122209}" presName="spVertical3" presStyleCnt="0"/>
      <dgm:spPr/>
    </dgm:pt>
    <dgm:pt modelId="{DBB2D759-6A81-482A-90F5-F5A909F30BE2}" type="pres">
      <dgm:prSet presAssocID="{0D021839-73F1-4B5A-B2DD-027CED795370}" presName="space" presStyleCnt="0"/>
      <dgm:spPr/>
    </dgm:pt>
    <dgm:pt modelId="{415E0DFF-2756-4C02-B4D8-2039ADC82955}" type="pres">
      <dgm:prSet presAssocID="{08B316E6-0877-4A15-AC34-6166CA30B8C7}" presName="linV" presStyleCnt="0"/>
      <dgm:spPr/>
    </dgm:pt>
    <dgm:pt modelId="{CB95D6BE-6DB1-4535-8E7E-44A96553813C}" type="pres">
      <dgm:prSet presAssocID="{08B316E6-0877-4A15-AC34-6166CA30B8C7}" presName="spVertical1" presStyleCnt="0"/>
      <dgm:spPr/>
    </dgm:pt>
    <dgm:pt modelId="{C2B9DEAD-5478-4B57-8553-462A2404F613}" type="pres">
      <dgm:prSet presAssocID="{08B316E6-0877-4A15-AC34-6166CA30B8C7}" presName="parTx" presStyleLbl="revTx" presStyleIdx="2" presStyleCnt="3">
        <dgm:presLayoutVars>
          <dgm:chMax val="0"/>
          <dgm:chPref val="0"/>
          <dgm:bulletEnabled val="1"/>
        </dgm:presLayoutVars>
      </dgm:prSet>
      <dgm:spPr/>
      <dgm:t>
        <a:bodyPr/>
        <a:lstStyle/>
        <a:p>
          <a:endParaRPr lang="en-US"/>
        </a:p>
      </dgm:t>
    </dgm:pt>
    <dgm:pt modelId="{03ED4959-AD1A-4D3C-A9F7-A3820FF590ED}" type="pres">
      <dgm:prSet presAssocID="{08B316E6-0877-4A15-AC34-6166CA30B8C7}" presName="spVertical2" presStyleCnt="0"/>
      <dgm:spPr/>
    </dgm:pt>
    <dgm:pt modelId="{4E878CA7-6D7A-4FE6-B53B-55CA644A7D31}" type="pres">
      <dgm:prSet presAssocID="{08B316E6-0877-4A15-AC34-6166CA30B8C7}" presName="spVertical3" presStyleCnt="0"/>
      <dgm:spPr/>
    </dgm:pt>
    <dgm:pt modelId="{E594619A-3E46-43E6-A8CB-5683A60FBA82}" type="pres">
      <dgm:prSet presAssocID="{685905DA-02F0-46C7-87E3-377CFF6C85BC}" presName="padding2" presStyleCnt="0"/>
      <dgm:spPr/>
    </dgm:pt>
    <dgm:pt modelId="{BDBD284D-F7EF-4ABF-8CF9-DAD795690041}" type="pres">
      <dgm:prSet presAssocID="{685905DA-02F0-46C7-87E3-377CFF6C85BC}" presName="negArrow" presStyleCnt="0"/>
      <dgm:spPr/>
    </dgm:pt>
    <dgm:pt modelId="{E63972BE-076B-468B-A443-C9C5D827F1D0}" type="pres">
      <dgm:prSet presAssocID="{685905DA-02F0-46C7-87E3-377CFF6C85BC}" presName="backgroundArrow" presStyleLbl="node1" presStyleIdx="0" presStyleCnt="1"/>
      <dgm:spPr/>
    </dgm:pt>
  </dgm:ptLst>
  <dgm:cxnLst>
    <dgm:cxn modelId="{5720593C-ED69-429B-986B-2B6D4098735B}" type="presOf" srcId="{08B316E6-0877-4A15-AC34-6166CA30B8C7}" destId="{C2B9DEAD-5478-4B57-8553-462A2404F613}" srcOrd="0" destOrd="0" presId="urn:microsoft.com/office/officeart/2005/8/layout/hProcess3"/>
    <dgm:cxn modelId="{695BD2E1-C29E-4AF7-86EE-9905B0AE1321}" srcId="{685905DA-02F0-46C7-87E3-377CFF6C85BC}" destId="{439286B5-3524-486D-B31E-AF730A122209}" srcOrd="1" destOrd="0" parTransId="{4864925E-59CF-4695-8C87-55BBFA90456C}" sibTransId="{0D021839-73F1-4B5A-B2DD-027CED795370}"/>
    <dgm:cxn modelId="{08EBE045-7FEC-42FE-A7F8-8979459A772D}" type="presOf" srcId="{685905DA-02F0-46C7-87E3-377CFF6C85BC}" destId="{B7BF5C7D-9ECC-4041-AD4E-395F13E283FF}" srcOrd="0" destOrd="0" presId="urn:microsoft.com/office/officeart/2005/8/layout/hProcess3"/>
    <dgm:cxn modelId="{E44CFC9D-B11B-4962-B0CF-638C936042D7}" type="presOf" srcId="{439286B5-3524-486D-B31E-AF730A122209}" destId="{ACA293E9-B33F-4849-B576-A24910A60936}" srcOrd="0" destOrd="0" presId="urn:microsoft.com/office/officeart/2005/8/layout/hProcess3"/>
    <dgm:cxn modelId="{0012244F-D316-462C-A514-10F07B4A6B79}" srcId="{685905DA-02F0-46C7-87E3-377CFF6C85BC}" destId="{08B316E6-0877-4A15-AC34-6166CA30B8C7}" srcOrd="2" destOrd="0" parTransId="{0B61B614-9466-4747-B226-EA7AF1E7F73D}" sibTransId="{D2F577F1-781C-4CF5-8711-6E1B0E6304B0}"/>
    <dgm:cxn modelId="{F8BF7CAB-2596-4971-8EF8-BD2E11C222A4}" srcId="{685905DA-02F0-46C7-87E3-377CFF6C85BC}" destId="{0800A3F1-F82A-40E1-86E5-57F4C7706E44}" srcOrd="0" destOrd="0" parTransId="{659818F7-837E-4D83-A9D9-44A964EEEA99}" sibTransId="{493B765D-A0F3-47D0-9556-802AA4FC0E1D}"/>
    <dgm:cxn modelId="{834F3033-9C0B-4D8E-A6A3-C692BF072DEE}" type="presOf" srcId="{0800A3F1-F82A-40E1-86E5-57F4C7706E44}" destId="{6C683B7D-54FC-4EBF-A28A-EA801383C160}" srcOrd="0" destOrd="0" presId="urn:microsoft.com/office/officeart/2005/8/layout/hProcess3"/>
    <dgm:cxn modelId="{254EE171-F116-4E80-B7E6-525F98AC525A}" type="presParOf" srcId="{B7BF5C7D-9ECC-4041-AD4E-395F13E283FF}" destId="{67D657E4-5141-46FD-8633-250C6FE3AFB6}" srcOrd="0" destOrd="0" presId="urn:microsoft.com/office/officeart/2005/8/layout/hProcess3"/>
    <dgm:cxn modelId="{42C08F99-7CA7-467B-BABA-5419DD5285C9}" type="presParOf" srcId="{B7BF5C7D-9ECC-4041-AD4E-395F13E283FF}" destId="{27A8D4F2-7236-4079-834E-4245277638DD}" srcOrd="1" destOrd="0" presId="urn:microsoft.com/office/officeart/2005/8/layout/hProcess3"/>
    <dgm:cxn modelId="{47E7CAD6-73E1-4063-8A6E-A9CA81D15D5E}" type="presParOf" srcId="{27A8D4F2-7236-4079-834E-4245277638DD}" destId="{6160735A-5C29-409D-9E39-0C87147C99DC}" srcOrd="0" destOrd="0" presId="urn:microsoft.com/office/officeart/2005/8/layout/hProcess3"/>
    <dgm:cxn modelId="{88511873-8504-406F-8D03-4AAEA52527E4}" type="presParOf" srcId="{27A8D4F2-7236-4079-834E-4245277638DD}" destId="{6BB82CBE-78CE-4064-996B-401C6E55138F}" srcOrd="1" destOrd="0" presId="urn:microsoft.com/office/officeart/2005/8/layout/hProcess3"/>
    <dgm:cxn modelId="{8F5C7C2C-2C0F-4B47-8321-30BB1A5EE9C6}" type="presParOf" srcId="{6BB82CBE-78CE-4064-996B-401C6E55138F}" destId="{EDCC6A71-6DE8-4971-A99B-0ADA39DF3D57}" srcOrd="0" destOrd="0" presId="urn:microsoft.com/office/officeart/2005/8/layout/hProcess3"/>
    <dgm:cxn modelId="{44A034A3-4279-4F62-9AFF-3CA9FB2C0667}" type="presParOf" srcId="{6BB82CBE-78CE-4064-996B-401C6E55138F}" destId="{6C683B7D-54FC-4EBF-A28A-EA801383C160}" srcOrd="1" destOrd="0" presId="urn:microsoft.com/office/officeart/2005/8/layout/hProcess3"/>
    <dgm:cxn modelId="{3A95938F-B232-4307-AA07-8A941C8060A4}" type="presParOf" srcId="{6BB82CBE-78CE-4064-996B-401C6E55138F}" destId="{71133881-0A12-42FD-8497-F5EB4CDA5149}" srcOrd="2" destOrd="0" presId="urn:microsoft.com/office/officeart/2005/8/layout/hProcess3"/>
    <dgm:cxn modelId="{2918D8D9-9F8D-4248-A443-5306A6F8479F}" type="presParOf" srcId="{6BB82CBE-78CE-4064-996B-401C6E55138F}" destId="{05FDAAB6-6049-49FB-A692-8A9FF41A496E}" srcOrd="3" destOrd="0" presId="urn:microsoft.com/office/officeart/2005/8/layout/hProcess3"/>
    <dgm:cxn modelId="{B2EDE5F3-0D0D-499D-A55B-A55332152E48}" type="presParOf" srcId="{27A8D4F2-7236-4079-834E-4245277638DD}" destId="{7B5C506C-3A53-4EC7-8D03-438141DE2CA9}" srcOrd="2" destOrd="0" presId="urn:microsoft.com/office/officeart/2005/8/layout/hProcess3"/>
    <dgm:cxn modelId="{891AC31D-8140-4D42-A99E-59F5E17EBF6A}" type="presParOf" srcId="{27A8D4F2-7236-4079-834E-4245277638DD}" destId="{9739F2AC-C579-4B25-A834-A4214BDE50FF}" srcOrd="3" destOrd="0" presId="urn:microsoft.com/office/officeart/2005/8/layout/hProcess3"/>
    <dgm:cxn modelId="{FCEB536B-9B76-4679-8657-388FB27DAF75}" type="presParOf" srcId="{9739F2AC-C579-4B25-A834-A4214BDE50FF}" destId="{9CEFE321-CB9F-409F-A823-9C1FAECF0046}" srcOrd="0" destOrd="0" presId="urn:microsoft.com/office/officeart/2005/8/layout/hProcess3"/>
    <dgm:cxn modelId="{8A48A1C6-921C-4348-B1C9-74AA4136B285}" type="presParOf" srcId="{9739F2AC-C579-4B25-A834-A4214BDE50FF}" destId="{ACA293E9-B33F-4849-B576-A24910A60936}" srcOrd="1" destOrd="0" presId="urn:microsoft.com/office/officeart/2005/8/layout/hProcess3"/>
    <dgm:cxn modelId="{AF8960C2-FF80-44F6-9C17-75A9526E004A}" type="presParOf" srcId="{9739F2AC-C579-4B25-A834-A4214BDE50FF}" destId="{7EEBEAEA-B4DA-467C-A28B-6F48F6ADF2A5}" srcOrd="2" destOrd="0" presId="urn:microsoft.com/office/officeart/2005/8/layout/hProcess3"/>
    <dgm:cxn modelId="{BF5E1BBB-0342-4B04-88CD-0A132FE776DB}" type="presParOf" srcId="{9739F2AC-C579-4B25-A834-A4214BDE50FF}" destId="{A940F497-1F67-4C46-9826-DBC2E9941134}" srcOrd="3" destOrd="0" presId="urn:microsoft.com/office/officeart/2005/8/layout/hProcess3"/>
    <dgm:cxn modelId="{68C5E735-0FA4-4245-BD4B-CE56C869D843}" type="presParOf" srcId="{27A8D4F2-7236-4079-834E-4245277638DD}" destId="{DBB2D759-6A81-482A-90F5-F5A909F30BE2}" srcOrd="4" destOrd="0" presId="urn:microsoft.com/office/officeart/2005/8/layout/hProcess3"/>
    <dgm:cxn modelId="{3FCE63D3-3890-4337-9563-1B1DA6FBF3CE}" type="presParOf" srcId="{27A8D4F2-7236-4079-834E-4245277638DD}" destId="{415E0DFF-2756-4C02-B4D8-2039ADC82955}" srcOrd="5" destOrd="0" presId="urn:microsoft.com/office/officeart/2005/8/layout/hProcess3"/>
    <dgm:cxn modelId="{07AF590B-F7BB-4E49-9851-3F803E501102}" type="presParOf" srcId="{415E0DFF-2756-4C02-B4D8-2039ADC82955}" destId="{CB95D6BE-6DB1-4535-8E7E-44A96553813C}" srcOrd="0" destOrd="0" presId="urn:microsoft.com/office/officeart/2005/8/layout/hProcess3"/>
    <dgm:cxn modelId="{E5926016-3CAB-4DE3-A3A6-C5AC7280F914}" type="presParOf" srcId="{415E0DFF-2756-4C02-B4D8-2039ADC82955}" destId="{C2B9DEAD-5478-4B57-8553-462A2404F613}" srcOrd="1" destOrd="0" presId="urn:microsoft.com/office/officeart/2005/8/layout/hProcess3"/>
    <dgm:cxn modelId="{32A1A044-F83A-4AAA-BB00-D5CC80C539B9}" type="presParOf" srcId="{415E0DFF-2756-4C02-B4D8-2039ADC82955}" destId="{03ED4959-AD1A-4D3C-A9F7-A3820FF590ED}" srcOrd="2" destOrd="0" presId="urn:microsoft.com/office/officeart/2005/8/layout/hProcess3"/>
    <dgm:cxn modelId="{7474F762-791E-476A-B410-430C3484E037}" type="presParOf" srcId="{415E0DFF-2756-4C02-B4D8-2039ADC82955}" destId="{4E878CA7-6D7A-4FE6-B53B-55CA644A7D31}" srcOrd="3" destOrd="0" presId="urn:microsoft.com/office/officeart/2005/8/layout/hProcess3"/>
    <dgm:cxn modelId="{C11EAE92-BCC0-471A-A33F-027EC13EE59C}" type="presParOf" srcId="{27A8D4F2-7236-4079-834E-4245277638DD}" destId="{E594619A-3E46-43E6-A8CB-5683A60FBA82}" srcOrd="6" destOrd="0" presId="urn:microsoft.com/office/officeart/2005/8/layout/hProcess3"/>
    <dgm:cxn modelId="{9A7CA8A3-4CCC-4AF1-83E0-5528F1B9EF79}" type="presParOf" srcId="{27A8D4F2-7236-4079-834E-4245277638DD}" destId="{BDBD284D-F7EF-4ABF-8CF9-DAD795690041}" srcOrd="7" destOrd="0" presId="urn:microsoft.com/office/officeart/2005/8/layout/hProcess3"/>
    <dgm:cxn modelId="{32F5664B-127E-44C4-8137-987D76C5325F}" type="presParOf" srcId="{27A8D4F2-7236-4079-834E-4245277638DD}" destId="{E63972BE-076B-468B-A443-C9C5D827F1D0}" srcOrd="8"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7C3889-258D-4BC9-9CC1-152E6FCBE643}">
      <dsp:nvSpPr>
        <dsp:cNvPr id="0" name=""/>
        <dsp:cNvSpPr/>
      </dsp:nvSpPr>
      <dsp:spPr>
        <a:xfrm>
          <a:off x="500061" y="2357459"/>
          <a:ext cx="2325760" cy="9167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85750" lvl="1" indent="-285750" algn="l" defTabSz="1600200">
            <a:lnSpc>
              <a:spcPct val="90000"/>
            </a:lnSpc>
            <a:spcBef>
              <a:spcPct val="0"/>
            </a:spcBef>
            <a:spcAft>
              <a:spcPct val="15000"/>
            </a:spcAft>
            <a:buChar char="••"/>
          </a:pPr>
          <a:r>
            <a:rPr lang="en-US" sz="3600" b="1" kern="1200" dirty="0" smtClean="0">
              <a:solidFill>
                <a:srgbClr val="FF0000"/>
              </a:solidFill>
            </a:rPr>
            <a:t>1 </a:t>
          </a:r>
          <a:r>
            <a:rPr lang="en-US" sz="1600" b="1" kern="1200" dirty="0" smtClean="0"/>
            <a:t>Passes the </a:t>
          </a:r>
          <a:r>
            <a:rPr lang="en-US" sz="1600" b="1" kern="1200" dirty="0" err="1" smtClean="0"/>
            <a:t>Meeqaat</a:t>
          </a:r>
          <a:endParaRPr lang="en-US" sz="1600" b="1" kern="1200" dirty="0">
            <a:solidFill>
              <a:srgbClr val="FF0000"/>
            </a:solidFill>
          </a:endParaRPr>
        </a:p>
      </dsp:txBody>
      <dsp:txXfrm>
        <a:off x="521158" y="2378556"/>
        <a:ext cx="2283566" cy="678116"/>
      </dsp:txXfrm>
    </dsp:sp>
    <dsp:sp modelId="{E8B1FAED-3AD9-4DDE-810F-AFF2E69FDA88}">
      <dsp:nvSpPr>
        <dsp:cNvPr id="0" name=""/>
        <dsp:cNvSpPr/>
      </dsp:nvSpPr>
      <dsp:spPr>
        <a:xfrm>
          <a:off x="7358113" y="1154272"/>
          <a:ext cx="607074" cy="2917674"/>
        </a:xfrm>
        <a:prstGeom prst="upArrow">
          <a:avLst/>
        </a:prstGeom>
        <a:solidFill>
          <a:schemeClr val="tx2">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30EE013-CA4E-4920-8841-52713C0B4EB6}">
      <dsp:nvSpPr>
        <dsp:cNvPr id="0" name=""/>
        <dsp:cNvSpPr/>
      </dsp:nvSpPr>
      <dsp:spPr>
        <a:xfrm>
          <a:off x="357187" y="214312"/>
          <a:ext cx="2255032" cy="143814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Now  Enters into </a:t>
          </a:r>
          <a:r>
            <a:rPr lang="en-US" sz="2400" kern="1200" dirty="0" err="1" smtClean="0"/>
            <a:t>Ihraam</a:t>
          </a:r>
          <a:r>
            <a:rPr lang="en-US" sz="2400" kern="1200" dirty="0" smtClean="0"/>
            <a:t>; nothing due on him</a:t>
          </a:r>
          <a:endParaRPr lang="en-US" sz="2400" kern="1200" dirty="0"/>
        </a:p>
      </dsp:txBody>
      <dsp:txXfrm>
        <a:off x="399309" y="256434"/>
        <a:ext cx="2170788" cy="1353901"/>
      </dsp:txXfrm>
    </dsp:sp>
    <dsp:sp modelId="{20580B3A-F692-4DA2-B876-86732C7ED66F}">
      <dsp:nvSpPr>
        <dsp:cNvPr id="0" name=""/>
        <dsp:cNvSpPr/>
      </dsp:nvSpPr>
      <dsp:spPr>
        <a:xfrm>
          <a:off x="3286150" y="2000267"/>
          <a:ext cx="2476558" cy="14440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85750" lvl="1" indent="-285750" algn="l" defTabSz="1422400">
            <a:lnSpc>
              <a:spcPct val="90000"/>
            </a:lnSpc>
            <a:spcBef>
              <a:spcPct val="0"/>
            </a:spcBef>
            <a:spcAft>
              <a:spcPct val="15000"/>
            </a:spcAft>
            <a:buChar char="••"/>
          </a:pPr>
          <a:r>
            <a:rPr lang="en-US" sz="3200" b="1" kern="1200" dirty="0" smtClean="0">
              <a:solidFill>
                <a:srgbClr val="FF0000"/>
              </a:solidFill>
            </a:rPr>
            <a:t>2</a:t>
          </a:r>
          <a:r>
            <a:rPr lang="en-US" sz="3200" kern="1200" dirty="0" smtClean="0">
              <a:solidFill>
                <a:srgbClr val="FF0000"/>
              </a:solidFill>
            </a:rPr>
            <a:t> </a:t>
          </a:r>
          <a:r>
            <a:rPr lang="en-US" sz="1800" kern="1200" dirty="0" smtClean="0"/>
            <a:t>Realizes that he missed the </a:t>
          </a:r>
          <a:r>
            <a:rPr lang="en-US" sz="1800" kern="1200" dirty="0" err="1" smtClean="0"/>
            <a:t>Meeqat</a:t>
          </a:r>
          <a:endParaRPr lang="en-US" sz="2400" kern="1200" dirty="0">
            <a:solidFill>
              <a:srgbClr val="FF0000"/>
            </a:solidFill>
          </a:endParaRPr>
        </a:p>
      </dsp:txBody>
      <dsp:txXfrm>
        <a:off x="3319381" y="2342927"/>
        <a:ext cx="2410096" cy="1068113"/>
      </dsp:txXfrm>
    </dsp:sp>
    <dsp:sp modelId="{4B695CB8-AD91-4749-9B80-3E88C4A76E14}">
      <dsp:nvSpPr>
        <dsp:cNvPr id="0" name=""/>
        <dsp:cNvSpPr/>
      </dsp:nvSpPr>
      <dsp:spPr>
        <a:xfrm flipV="1">
          <a:off x="2550879" y="978329"/>
          <a:ext cx="1306761" cy="609579"/>
        </a:xfrm>
        <a:prstGeom prst="leftArrow">
          <a:avLst/>
        </a:prstGeom>
        <a:solidFill>
          <a:schemeClr val="tx2">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92877721-6F63-49AC-8B69-BDAD987669C7}">
      <dsp:nvSpPr>
        <dsp:cNvPr id="0" name=""/>
        <dsp:cNvSpPr/>
      </dsp:nvSpPr>
      <dsp:spPr>
        <a:xfrm>
          <a:off x="3786214" y="928692"/>
          <a:ext cx="1927378" cy="7375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FF0000"/>
              </a:solidFill>
            </a:rPr>
            <a:t>3a</a:t>
          </a:r>
          <a:r>
            <a:rPr lang="en-US" sz="2200" kern="1200" dirty="0" smtClean="0"/>
            <a:t> Turns Back</a:t>
          </a:r>
          <a:endParaRPr lang="en-US" sz="2200" kern="1200" dirty="0"/>
        </a:p>
      </dsp:txBody>
      <dsp:txXfrm>
        <a:off x="3807815" y="950293"/>
        <a:ext cx="1884176" cy="694302"/>
      </dsp:txXfrm>
    </dsp:sp>
    <dsp:sp modelId="{2B0D9D0A-35D4-403B-B0E3-ABD6CBD01080}">
      <dsp:nvSpPr>
        <dsp:cNvPr id="0" name=""/>
        <dsp:cNvSpPr/>
      </dsp:nvSpPr>
      <dsp:spPr>
        <a:xfrm>
          <a:off x="6429431" y="285744"/>
          <a:ext cx="2348594" cy="8493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Proceeds forward   with Hajj or ‘</a:t>
          </a:r>
          <a:r>
            <a:rPr lang="en-US" sz="1800" kern="1200" dirty="0" err="1" smtClean="0"/>
            <a:t>Umrah</a:t>
          </a:r>
          <a:endParaRPr lang="en-US" sz="1700" kern="1200" dirty="0"/>
        </a:p>
      </dsp:txBody>
      <dsp:txXfrm>
        <a:off x="6448976" y="305289"/>
        <a:ext cx="2309504" cy="628241"/>
      </dsp:txXfrm>
    </dsp:sp>
    <dsp:sp modelId="{660C7A74-1D02-452F-B682-37ABA37C1CB3}">
      <dsp:nvSpPr>
        <dsp:cNvPr id="0" name=""/>
        <dsp:cNvSpPr/>
      </dsp:nvSpPr>
      <dsp:spPr>
        <a:xfrm>
          <a:off x="3395739" y="3889828"/>
          <a:ext cx="2377429" cy="7536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FF0000"/>
              </a:solidFill>
            </a:rPr>
            <a:t>3b</a:t>
          </a:r>
          <a:r>
            <a:rPr lang="en-US" sz="2400" kern="1200" dirty="0" smtClean="0"/>
            <a:t> </a:t>
          </a:r>
          <a:r>
            <a:rPr lang="en-US" sz="2100" kern="1200" dirty="0" smtClean="0"/>
            <a:t>Puts on </a:t>
          </a:r>
          <a:r>
            <a:rPr lang="en-US" sz="2100" kern="1200" dirty="0" err="1" smtClean="0"/>
            <a:t>Ihraam</a:t>
          </a:r>
          <a:r>
            <a:rPr lang="en-US" sz="2100" kern="1200" dirty="0" smtClean="0"/>
            <a:t> within the </a:t>
          </a:r>
          <a:r>
            <a:rPr lang="en-US" sz="2100" kern="1200" dirty="0" err="1" smtClean="0"/>
            <a:t>Meeqat</a:t>
          </a:r>
          <a:endParaRPr lang="en-US" sz="2100" kern="1200" dirty="0"/>
        </a:p>
      </dsp:txBody>
      <dsp:txXfrm>
        <a:off x="3417812" y="3911901"/>
        <a:ext cx="2333283" cy="7094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AADEE1-2C17-44C7-BC77-8FDBCF697AC8}">
      <dsp:nvSpPr>
        <dsp:cNvPr id="0" name=""/>
        <dsp:cNvSpPr/>
      </dsp:nvSpPr>
      <dsp:spPr>
        <a:xfrm>
          <a:off x="668654" y="0"/>
          <a:ext cx="7578090" cy="52578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48C760-4D6C-439A-AC85-3DC6D9D5E551}">
      <dsp:nvSpPr>
        <dsp:cNvPr id="0" name=""/>
        <dsp:cNvSpPr/>
      </dsp:nvSpPr>
      <dsp:spPr>
        <a:xfrm>
          <a:off x="0" y="1577340"/>
          <a:ext cx="2674620" cy="2103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Arrives at </a:t>
          </a:r>
          <a:r>
            <a:rPr lang="en-US" sz="2800" kern="1200" dirty="0" err="1" smtClean="0"/>
            <a:t>Meeqaat</a:t>
          </a:r>
          <a:endParaRPr lang="en-US" sz="2800" kern="1200" dirty="0"/>
        </a:p>
      </dsp:txBody>
      <dsp:txXfrm>
        <a:off x="102666" y="1680006"/>
        <a:ext cx="2469288" cy="1897788"/>
      </dsp:txXfrm>
    </dsp:sp>
    <dsp:sp modelId="{36CB9E28-6409-43E0-B7E2-2F919162AFDA}">
      <dsp:nvSpPr>
        <dsp:cNvPr id="0" name=""/>
        <dsp:cNvSpPr/>
      </dsp:nvSpPr>
      <dsp:spPr>
        <a:xfrm>
          <a:off x="3120390" y="1577340"/>
          <a:ext cx="2674620" cy="2103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Should perform</a:t>
          </a:r>
        </a:p>
        <a:p>
          <a:pPr lvl="0" algn="ctr" defTabSz="711200">
            <a:lnSpc>
              <a:spcPct val="90000"/>
            </a:lnSpc>
            <a:spcBef>
              <a:spcPct val="0"/>
            </a:spcBef>
            <a:spcAft>
              <a:spcPct val="35000"/>
            </a:spcAft>
          </a:pPr>
          <a:r>
            <a:rPr lang="en-US" sz="1600" kern="1200" dirty="0" smtClean="0"/>
            <a:t>-</a:t>
          </a:r>
          <a:r>
            <a:rPr lang="en-US" sz="1600" kern="1200" dirty="0" err="1" smtClean="0"/>
            <a:t>Ghusl</a:t>
          </a:r>
          <a:endParaRPr lang="en-US" sz="1600" kern="1200" dirty="0" smtClean="0"/>
        </a:p>
        <a:p>
          <a:pPr lvl="0" algn="ctr" defTabSz="711200">
            <a:lnSpc>
              <a:spcPct val="90000"/>
            </a:lnSpc>
            <a:spcBef>
              <a:spcPct val="0"/>
            </a:spcBef>
            <a:spcAft>
              <a:spcPct val="35000"/>
            </a:spcAft>
          </a:pPr>
          <a:r>
            <a:rPr lang="en-US" sz="1600" kern="1200" dirty="0" smtClean="0"/>
            <a:t>-Apply perfume</a:t>
          </a:r>
        </a:p>
        <a:p>
          <a:pPr lvl="0" algn="ctr" defTabSz="711200">
            <a:lnSpc>
              <a:spcPct val="90000"/>
            </a:lnSpc>
            <a:spcBef>
              <a:spcPct val="0"/>
            </a:spcBef>
            <a:spcAft>
              <a:spcPct val="35000"/>
            </a:spcAft>
          </a:pPr>
          <a:r>
            <a:rPr lang="en-US" sz="1600" kern="1200" dirty="0" smtClean="0"/>
            <a:t>-Switch into the </a:t>
          </a:r>
          <a:r>
            <a:rPr lang="en-US" sz="1600" kern="1200" dirty="0" err="1" smtClean="0"/>
            <a:t>Izaar</a:t>
          </a:r>
          <a:r>
            <a:rPr lang="en-US" sz="1600" kern="1200" dirty="0" smtClean="0"/>
            <a:t> &amp; </a:t>
          </a:r>
          <a:r>
            <a:rPr lang="en-US" sz="1600" kern="1200" dirty="0" err="1" smtClean="0"/>
            <a:t>redaa</a:t>
          </a:r>
          <a:r>
            <a:rPr lang="en-US" sz="1600" kern="1200" dirty="0" smtClean="0"/>
            <a:t>’</a:t>
          </a:r>
        </a:p>
        <a:p>
          <a:pPr lvl="0" algn="ctr" defTabSz="711200">
            <a:lnSpc>
              <a:spcPct val="90000"/>
            </a:lnSpc>
            <a:spcBef>
              <a:spcPct val="0"/>
            </a:spcBef>
            <a:spcAft>
              <a:spcPct val="35000"/>
            </a:spcAft>
          </a:pPr>
          <a:r>
            <a:rPr lang="en-US" sz="1600" kern="1200" dirty="0" smtClean="0"/>
            <a:t>Pray 2 </a:t>
          </a:r>
          <a:r>
            <a:rPr lang="en-US" sz="1600" kern="1200" dirty="0" err="1" smtClean="0"/>
            <a:t>rakat</a:t>
          </a:r>
          <a:endParaRPr lang="en-US" sz="1600" kern="1200" dirty="0"/>
        </a:p>
      </dsp:txBody>
      <dsp:txXfrm>
        <a:off x="3223056" y="1680006"/>
        <a:ext cx="2469288" cy="1897788"/>
      </dsp:txXfrm>
    </dsp:sp>
    <dsp:sp modelId="{16FFCDA7-9274-4297-9ACB-FEA445534924}">
      <dsp:nvSpPr>
        <dsp:cNvPr id="0" name=""/>
        <dsp:cNvSpPr/>
      </dsp:nvSpPr>
      <dsp:spPr>
        <a:xfrm>
          <a:off x="6240780" y="1577340"/>
          <a:ext cx="2674620" cy="21031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Enter into the state of Ihram</a:t>
          </a:r>
        </a:p>
        <a:p>
          <a:pPr lvl="0" algn="ctr" defTabSz="711200">
            <a:lnSpc>
              <a:spcPct val="90000"/>
            </a:lnSpc>
            <a:spcBef>
              <a:spcPct val="0"/>
            </a:spcBef>
            <a:spcAft>
              <a:spcPct val="35000"/>
            </a:spcAft>
          </a:pPr>
          <a:r>
            <a:rPr lang="en-US" sz="1600" kern="1200" dirty="0" smtClean="0"/>
            <a:t>-recommended to say intention for the </a:t>
          </a:r>
          <a:r>
            <a:rPr lang="en-US" sz="1600" kern="1200" dirty="0" err="1" smtClean="0"/>
            <a:t>Nusuk</a:t>
          </a:r>
          <a:r>
            <a:rPr lang="en-US" sz="1600" kern="1200" dirty="0" smtClean="0"/>
            <a:t> one will perform</a:t>
          </a:r>
        </a:p>
        <a:p>
          <a:pPr lvl="0" algn="ctr" defTabSz="711200">
            <a:lnSpc>
              <a:spcPct val="90000"/>
            </a:lnSpc>
            <a:spcBef>
              <a:spcPct val="0"/>
            </a:spcBef>
            <a:spcAft>
              <a:spcPct val="35000"/>
            </a:spcAft>
          </a:pPr>
          <a:r>
            <a:rPr lang="en-US" sz="1600" kern="1200" dirty="0" smtClean="0"/>
            <a:t>-make </a:t>
          </a:r>
          <a:r>
            <a:rPr lang="en-US" sz="1600" kern="1200" dirty="0" err="1" smtClean="0"/>
            <a:t>talbeyah</a:t>
          </a:r>
          <a:r>
            <a:rPr lang="en-US" sz="1600" kern="1200" dirty="0" smtClean="0"/>
            <a:t> frequently</a:t>
          </a:r>
        </a:p>
        <a:p>
          <a:pPr lvl="0" algn="ctr" defTabSz="711200">
            <a:lnSpc>
              <a:spcPct val="90000"/>
            </a:lnSpc>
            <a:spcBef>
              <a:spcPct val="0"/>
            </a:spcBef>
            <a:spcAft>
              <a:spcPct val="35000"/>
            </a:spcAft>
          </a:pPr>
          <a:endParaRPr lang="en-US" sz="1500" kern="1200" dirty="0"/>
        </a:p>
      </dsp:txBody>
      <dsp:txXfrm>
        <a:off x="6343446" y="1680006"/>
        <a:ext cx="2469288" cy="18977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C4B02-753B-40E8-9E28-60EB20B0EC16}">
      <dsp:nvSpPr>
        <dsp:cNvPr id="0" name=""/>
        <dsp:cNvSpPr/>
      </dsp:nvSpPr>
      <dsp:spPr>
        <a:xfrm rot="5400000">
          <a:off x="5126982" y="-366942"/>
          <a:ext cx="1556122" cy="570585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No ‘</a:t>
          </a:r>
          <a:r>
            <a:rPr lang="en-US" sz="1600" kern="1200" dirty="0" err="1" smtClean="0"/>
            <a:t>Umrah</a:t>
          </a:r>
          <a:r>
            <a:rPr lang="en-US" sz="1600" kern="1200" dirty="0" smtClean="0"/>
            <a:t> + No Sacrifice with this Hajj</a:t>
          </a:r>
          <a:endParaRPr lang="en-US" sz="1600" kern="1200" dirty="0"/>
        </a:p>
        <a:p>
          <a:pPr marL="171450" lvl="1" indent="-171450" algn="l" defTabSz="711200">
            <a:lnSpc>
              <a:spcPct val="90000"/>
            </a:lnSpc>
            <a:spcBef>
              <a:spcPct val="0"/>
            </a:spcBef>
            <a:spcAft>
              <a:spcPct val="15000"/>
            </a:spcAft>
            <a:buChar char="••"/>
          </a:pPr>
          <a:r>
            <a:rPr lang="en-US" sz="1600" kern="1200" dirty="0" smtClean="0"/>
            <a:t>1 </a:t>
          </a:r>
          <a:r>
            <a:rPr lang="en-US" sz="1600" kern="1200" dirty="0" err="1" smtClean="0"/>
            <a:t>Tawaaf</a:t>
          </a:r>
          <a:r>
            <a:rPr lang="en-US" sz="1600" kern="1200" dirty="0" smtClean="0"/>
            <a:t> and 1 </a:t>
          </a:r>
          <a:r>
            <a:rPr lang="en-US" sz="1600" kern="1200" dirty="0" err="1" smtClean="0"/>
            <a:t>Sa’y</a:t>
          </a:r>
          <a:r>
            <a:rPr lang="en-US" sz="1600" kern="1200" dirty="0" smtClean="0"/>
            <a:t> (</a:t>
          </a:r>
          <a:r>
            <a:rPr lang="en-US" sz="1600" kern="1200" dirty="0" err="1" smtClean="0"/>
            <a:t>Malik</a:t>
          </a:r>
          <a:r>
            <a:rPr lang="en-US" sz="1600" kern="1200" dirty="0" smtClean="0"/>
            <a:t> considers </a:t>
          </a:r>
          <a:r>
            <a:rPr lang="en-US" sz="1600" kern="1200" dirty="0" err="1" smtClean="0"/>
            <a:t>Tawaaf</a:t>
          </a:r>
          <a:r>
            <a:rPr lang="en-US" sz="1600" kern="1200" dirty="0" smtClean="0"/>
            <a:t> al-</a:t>
          </a:r>
          <a:r>
            <a:rPr lang="en-US" sz="1600" kern="1200" dirty="0" err="1" smtClean="0"/>
            <a:t>Qudoom</a:t>
          </a:r>
          <a:r>
            <a:rPr lang="en-US" sz="1600" kern="1200" dirty="0" smtClean="0"/>
            <a:t> </a:t>
          </a:r>
          <a:r>
            <a:rPr lang="en-US" sz="1600" kern="1200" dirty="0" err="1" smtClean="0"/>
            <a:t>wajib</a:t>
          </a:r>
          <a:r>
            <a:rPr lang="en-US" sz="1600" kern="1200" dirty="0" smtClean="0"/>
            <a:t>)</a:t>
          </a:r>
          <a:endParaRPr lang="en-US" sz="1600" kern="1200" dirty="0"/>
        </a:p>
      </dsp:txBody>
      <dsp:txXfrm rot="-5400000">
        <a:off x="3052115" y="1783889"/>
        <a:ext cx="5629892" cy="1404194"/>
      </dsp:txXfrm>
    </dsp:sp>
    <dsp:sp modelId="{CEC026E2-225A-4F53-BB47-B0783A832AF3}">
      <dsp:nvSpPr>
        <dsp:cNvPr id="0" name=""/>
        <dsp:cNvSpPr/>
      </dsp:nvSpPr>
      <dsp:spPr>
        <a:xfrm>
          <a:off x="0" y="1622546"/>
          <a:ext cx="3209544" cy="1616413"/>
        </a:xfrm>
        <a:prstGeom prst="round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220980" tIns="110490" rIns="220980" bIns="110490" numCol="1" spcCol="1270" anchor="ctr" anchorCtr="0">
          <a:noAutofit/>
        </a:bodyPr>
        <a:lstStyle/>
        <a:p>
          <a:pPr lvl="0" algn="ctr" defTabSz="2578100">
            <a:lnSpc>
              <a:spcPct val="90000"/>
            </a:lnSpc>
            <a:spcBef>
              <a:spcPct val="0"/>
            </a:spcBef>
            <a:spcAft>
              <a:spcPct val="35000"/>
            </a:spcAft>
          </a:pPr>
          <a:r>
            <a:rPr lang="en-US" sz="5800" kern="1200" dirty="0" err="1" smtClean="0"/>
            <a:t>Ifraad</a:t>
          </a:r>
          <a:endParaRPr lang="en-US" sz="5800" kern="1200" dirty="0"/>
        </a:p>
      </dsp:txBody>
      <dsp:txXfrm>
        <a:off x="78907" y="1701453"/>
        <a:ext cx="3051730" cy="1458599"/>
      </dsp:txXfrm>
    </dsp:sp>
    <dsp:sp modelId="{BC4FEE45-FFA9-4E10-80D0-089F027EF856}">
      <dsp:nvSpPr>
        <dsp:cNvPr id="0" name=""/>
        <dsp:cNvSpPr/>
      </dsp:nvSpPr>
      <dsp:spPr>
        <a:xfrm rot="5400000">
          <a:off x="5162403" y="-2108041"/>
          <a:ext cx="1489773" cy="570585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a:t>
          </a:r>
          <a:r>
            <a:rPr lang="en-US" sz="1600" kern="1200" dirty="0" err="1" smtClean="0"/>
            <a:t>Umrah</a:t>
          </a:r>
          <a:r>
            <a:rPr lang="en-US" sz="1600" kern="1200" dirty="0" smtClean="0"/>
            <a:t> during the Months of Hajj</a:t>
          </a:r>
          <a:endParaRPr lang="en-US" sz="1600" kern="1200" dirty="0"/>
        </a:p>
        <a:p>
          <a:pPr marL="171450" lvl="1" indent="-171450" algn="l" defTabSz="711200">
            <a:lnSpc>
              <a:spcPct val="90000"/>
            </a:lnSpc>
            <a:spcBef>
              <a:spcPct val="0"/>
            </a:spcBef>
            <a:spcAft>
              <a:spcPct val="15000"/>
            </a:spcAft>
            <a:buChar char="••"/>
          </a:pPr>
          <a:r>
            <a:rPr lang="en-US" sz="1600" kern="1200" dirty="0" smtClean="0"/>
            <a:t>Hajj in the Same Year as that ‘</a:t>
          </a:r>
          <a:r>
            <a:rPr lang="en-US" sz="1600" kern="1200" dirty="0" err="1" smtClean="0"/>
            <a:t>Umrah</a:t>
          </a:r>
          <a:endParaRPr lang="en-US" sz="1600" kern="1200" dirty="0"/>
        </a:p>
        <a:p>
          <a:pPr marL="171450" lvl="1" indent="-171450" algn="l" defTabSz="711200">
            <a:lnSpc>
              <a:spcPct val="90000"/>
            </a:lnSpc>
            <a:spcBef>
              <a:spcPct val="0"/>
            </a:spcBef>
            <a:spcAft>
              <a:spcPct val="15000"/>
            </a:spcAft>
            <a:buChar char="••"/>
          </a:pPr>
          <a:r>
            <a:rPr lang="en-US" sz="1600" kern="1200" dirty="0" smtClean="0"/>
            <a:t>(+) Sacrifice</a:t>
          </a:r>
          <a:endParaRPr lang="en-US" sz="1600" kern="1200" dirty="0"/>
        </a:p>
        <a:p>
          <a:pPr marL="171450" lvl="1" indent="-171450" algn="l" defTabSz="711200">
            <a:lnSpc>
              <a:spcPct val="90000"/>
            </a:lnSpc>
            <a:spcBef>
              <a:spcPct val="0"/>
            </a:spcBef>
            <a:spcAft>
              <a:spcPct val="15000"/>
            </a:spcAft>
            <a:buChar char="••"/>
          </a:pPr>
          <a:r>
            <a:rPr lang="en-US" sz="1600" kern="1200" dirty="0" smtClean="0"/>
            <a:t>2 </a:t>
          </a:r>
          <a:r>
            <a:rPr lang="en-US" sz="1600" kern="1200" dirty="0" err="1" smtClean="0"/>
            <a:t>Tawaafs</a:t>
          </a:r>
          <a:r>
            <a:rPr lang="en-US" sz="1600" kern="1200" dirty="0" smtClean="0"/>
            <a:t> and 2 </a:t>
          </a:r>
          <a:r>
            <a:rPr lang="en-US" sz="1600" kern="1200" dirty="0" err="1" smtClean="0"/>
            <a:t>Sa’ys</a:t>
          </a:r>
          <a:endParaRPr lang="en-US" sz="1600" kern="1200" dirty="0"/>
        </a:p>
        <a:p>
          <a:pPr marL="114300" lvl="1" indent="-114300" algn="l" defTabSz="533400">
            <a:lnSpc>
              <a:spcPct val="90000"/>
            </a:lnSpc>
            <a:spcBef>
              <a:spcPct val="0"/>
            </a:spcBef>
            <a:spcAft>
              <a:spcPct val="15000"/>
            </a:spcAft>
            <a:buChar char="••"/>
          </a:pPr>
          <a:endParaRPr lang="en-US" sz="1200" kern="1200" dirty="0"/>
        </a:p>
      </dsp:txBody>
      <dsp:txXfrm rot="-5400000">
        <a:off x="3054362" y="72725"/>
        <a:ext cx="5633131" cy="1344323"/>
      </dsp:txXfrm>
    </dsp:sp>
    <dsp:sp modelId="{A28B5C03-1342-4534-A6A5-479D76249577}">
      <dsp:nvSpPr>
        <dsp:cNvPr id="0" name=""/>
        <dsp:cNvSpPr/>
      </dsp:nvSpPr>
      <dsp:spPr>
        <a:xfrm>
          <a:off x="0" y="0"/>
          <a:ext cx="3209544" cy="1506288"/>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220980" tIns="110490" rIns="220980" bIns="110490" numCol="1" spcCol="1270" anchor="ctr" anchorCtr="0">
          <a:noAutofit/>
        </a:bodyPr>
        <a:lstStyle/>
        <a:p>
          <a:pPr lvl="0" algn="ctr" defTabSz="2578100">
            <a:lnSpc>
              <a:spcPct val="90000"/>
            </a:lnSpc>
            <a:spcBef>
              <a:spcPct val="0"/>
            </a:spcBef>
            <a:spcAft>
              <a:spcPct val="35000"/>
            </a:spcAft>
          </a:pPr>
          <a:r>
            <a:rPr lang="en-US" sz="5800" kern="1200" dirty="0" err="1" smtClean="0"/>
            <a:t>Tamattu</a:t>
          </a:r>
          <a:endParaRPr lang="en-US" sz="5800" kern="1200" dirty="0"/>
        </a:p>
      </dsp:txBody>
      <dsp:txXfrm>
        <a:off x="73531" y="73531"/>
        <a:ext cx="3062482" cy="1359226"/>
      </dsp:txXfrm>
    </dsp:sp>
    <dsp:sp modelId="{1C93FF1B-3706-46BC-BB59-24A4C13131FE}">
      <dsp:nvSpPr>
        <dsp:cNvPr id="0" name=""/>
        <dsp:cNvSpPr/>
      </dsp:nvSpPr>
      <dsp:spPr>
        <a:xfrm rot="5400000">
          <a:off x="5263483" y="1284831"/>
          <a:ext cx="1443790" cy="570585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Combine ‘</a:t>
          </a:r>
          <a:r>
            <a:rPr lang="en-US" sz="1600" kern="1200" dirty="0" err="1" smtClean="0"/>
            <a:t>Umrah</a:t>
          </a:r>
          <a:r>
            <a:rPr lang="en-US" sz="1600" kern="1200" dirty="0" smtClean="0"/>
            <a:t> and Hajj in One </a:t>
          </a:r>
          <a:r>
            <a:rPr lang="en-US" sz="1600" kern="1200" dirty="0" err="1" smtClean="0"/>
            <a:t>Ihraam</a:t>
          </a:r>
          <a:endParaRPr lang="en-US" sz="1600" kern="1200" dirty="0"/>
        </a:p>
        <a:p>
          <a:pPr marL="171450" lvl="1" indent="-171450" algn="l" defTabSz="711200">
            <a:lnSpc>
              <a:spcPct val="90000"/>
            </a:lnSpc>
            <a:spcBef>
              <a:spcPct val="0"/>
            </a:spcBef>
            <a:spcAft>
              <a:spcPct val="15000"/>
            </a:spcAft>
            <a:buChar char="••"/>
          </a:pPr>
          <a:r>
            <a:rPr lang="en-US" sz="1600" kern="1200" dirty="0" smtClean="0"/>
            <a:t>1 </a:t>
          </a:r>
          <a:r>
            <a:rPr lang="en-US" sz="1600" kern="1200" dirty="0" err="1" smtClean="0"/>
            <a:t>Tawaaf</a:t>
          </a:r>
          <a:r>
            <a:rPr lang="en-US" sz="1600" kern="1200" dirty="0" smtClean="0"/>
            <a:t> and 1 </a:t>
          </a:r>
          <a:r>
            <a:rPr lang="en-US" sz="1600" kern="1200" dirty="0" err="1" smtClean="0"/>
            <a:t>Sa’y</a:t>
          </a:r>
          <a:r>
            <a:rPr lang="en-US" sz="1600" kern="1200" dirty="0" smtClean="0"/>
            <a:t> (</a:t>
          </a:r>
          <a:r>
            <a:rPr lang="en-US" sz="1600" kern="1200" dirty="0" err="1" smtClean="0"/>
            <a:t>Malik</a:t>
          </a:r>
          <a:r>
            <a:rPr lang="en-US" sz="1600" kern="1200" dirty="0" smtClean="0"/>
            <a:t> considers </a:t>
          </a:r>
          <a:r>
            <a:rPr lang="en-US" sz="1600" kern="1200" dirty="0" err="1" smtClean="0"/>
            <a:t>Tawaaf</a:t>
          </a:r>
          <a:r>
            <a:rPr lang="en-US" sz="1600" kern="1200" dirty="0" smtClean="0"/>
            <a:t> al-</a:t>
          </a:r>
          <a:r>
            <a:rPr lang="en-US" sz="1600" kern="1200" dirty="0" err="1" smtClean="0"/>
            <a:t>Qudoom</a:t>
          </a:r>
          <a:r>
            <a:rPr lang="en-US" sz="1600" kern="1200" dirty="0" smtClean="0"/>
            <a:t> </a:t>
          </a:r>
          <a:r>
            <a:rPr lang="en-US" sz="1600" kern="1200" dirty="0" err="1" smtClean="0"/>
            <a:t>wajib</a:t>
          </a:r>
          <a:r>
            <a:rPr lang="en-US" sz="1600" kern="1200" dirty="0" smtClean="0"/>
            <a:t>)</a:t>
          </a:r>
          <a:endParaRPr lang="en-US" sz="1600" kern="1200" dirty="0"/>
        </a:p>
        <a:p>
          <a:pPr marL="171450" lvl="1" indent="-171450" algn="l" defTabSz="711200">
            <a:lnSpc>
              <a:spcPct val="90000"/>
            </a:lnSpc>
            <a:spcBef>
              <a:spcPct val="0"/>
            </a:spcBef>
            <a:spcAft>
              <a:spcPct val="15000"/>
            </a:spcAft>
            <a:buChar char="••"/>
          </a:pPr>
          <a:r>
            <a:rPr lang="en-US" sz="1600" kern="1200" dirty="0" smtClean="0"/>
            <a:t>(+) Sacrifice</a:t>
          </a:r>
          <a:endParaRPr lang="en-US" sz="1600" kern="1200" dirty="0"/>
        </a:p>
      </dsp:txBody>
      <dsp:txXfrm rot="-5400000">
        <a:off x="3132450" y="3486344"/>
        <a:ext cx="5635376" cy="1302830"/>
      </dsp:txXfrm>
    </dsp:sp>
    <dsp:sp modelId="{E96AC85F-84E3-4E37-92CB-AC86F23495C5}">
      <dsp:nvSpPr>
        <dsp:cNvPr id="0" name=""/>
        <dsp:cNvSpPr/>
      </dsp:nvSpPr>
      <dsp:spPr>
        <a:xfrm>
          <a:off x="0" y="3336848"/>
          <a:ext cx="3209544" cy="1585715"/>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220980" tIns="110490" rIns="220980" bIns="110490" numCol="1" spcCol="1270" anchor="ctr" anchorCtr="0">
          <a:noAutofit/>
        </a:bodyPr>
        <a:lstStyle/>
        <a:p>
          <a:pPr lvl="0" algn="ctr" defTabSz="2578100">
            <a:lnSpc>
              <a:spcPct val="90000"/>
            </a:lnSpc>
            <a:spcBef>
              <a:spcPct val="0"/>
            </a:spcBef>
            <a:spcAft>
              <a:spcPct val="35000"/>
            </a:spcAft>
          </a:pPr>
          <a:r>
            <a:rPr lang="en-US" sz="5800" kern="1200" dirty="0" err="1" smtClean="0"/>
            <a:t>Qiraan</a:t>
          </a:r>
          <a:endParaRPr lang="en-US" sz="5800" kern="1200" dirty="0"/>
        </a:p>
      </dsp:txBody>
      <dsp:txXfrm>
        <a:off x="77408" y="3414256"/>
        <a:ext cx="3054728" cy="14308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3972BE-076B-468B-A443-C9C5D827F1D0}">
      <dsp:nvSpPr>
        <dsp:cNvPr id="0" name=""/>
        <dsp:cNvSpPr/>
      </dsp:nvSpPr>
      <dsp:spPr>
        <a:xfrm>
          <a:off x="0" y="1074981"/>
          <a:ext cx="4038600" cy="2376000"/>
        </a:xfrm>
        <a:prstGeom prst="rightArrow">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B9DEAD-5478-4B57-8553-462A2404F613}">
      <dsp:nvSpPr>
        <dsp:cNvPr id="0" name=""/>
        <dsp:cNvSpPr/>
      </dsp:nvSpPr>
      <dsp:spPr>
        <a:xfrm>
          <a:off x="2661571" y="1668981"/>
          <a:ext cx="973168" cy="118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35280" rIns="0" bIns="335280" numCol="1" spcCol="1270" anchor="ctr" anchorCtr="0">
          <a:noAutofit/>
        </a:bodyPr>
        <a:lstStyle/>
        <a:p>
          <a:pPr lvl="0" algn="ctr" defTabSz="1466850">
            <a:lnSpc>
              <a:spcPct val="90000"/>
            </a:lnSpc>
            <a:spcBef>
              <a:spcPct val="0"/>
            </a:spcBef>
            <a:spcAft>
              <a:spcPct val="35000"/>
            </a:spcAft>
          </a:pPr>
          <a:endParaRPr lang="en-US" sz="3300" kern="1200" dirty="0"/>
        </a:p>
      </dsp:txBody>
      <dsp:txXfrm>
        <a:off x="2661571" y="1668981"/>
        <a:ext cx="973168" cy="1188000"/>
      </dsp:txXfrm>
    </dsp:sp>
    <dsp:sp modelId="{ACA293E9-B33F-4849-B576-A24910A60936}">
      <dsp:nvSpPr>
        <dsp:cNvPr id="0" name=""/>
        <dsp:cNvSpPr/>
      </dsp:nvSpPr>
      <dsp:spPr>
        <a:xfrm>
          <a:off x="1493769" y="1668981"/>
          <a:ext cx="973168" cy="118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35280" rIns="0" bIns="335280" numCol="1" spcCol="1270" anchor="ctr" anchorCtr="0">
          <a:noAutofit/>
        </a:bodyPr>
        <a:lstStyle/>
        <a:p>
          <a:pPr lvl="0" algn="ctr" defTabSz="1466850">
            <a:lnSpc>
              <a:spcPct val="90000"/>
            </a:lnSpc>
            <a:spcBef>
              <a:spcPct val="0"/>
            </a:spcBef>
            <a:spcAft>
              <a:spcPct val="35000"/>
            </a:spcAft>
          </a:pPr>
          <a:endParaRPr lang="en-US" sz="3300" kern="1200" dirty="0"/>
        </a:p>
      </dsp:txBody>
      <dsp:txXfrm>
        <a:off x="1493769" y="1668981"/>
        <a:ext cx="973168" cy="1188000"/>
      </dsp:txXfrm>
    </dsp:sp>
    <dsp:sp modelId="{6C683B7D-54FC-4EBF-A28A-EA801383C160}">
      <dsp:nvSpPr>
        <dsp:cNvPr id="0" name=""/>
        <dsp:cNvSpPr/>
      </dsp:nvSpPr>
      <dsp:spPr>
        <a:xfrm>
          <a:off x="325967" y="1668981"/>
          <a:ext cx="973168" cy="118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335280" rIns="0" bIns="335280" numCol="1" spcCol="1270" anchor="ctr" anchorCtr="0">
          <a:noAutofit/>
        </a:bodyPr>
        <a:lstStyle/>
        <a:p>
          <a:pPr lvl="0" algn="ctr" defTabSz="1466850">
            <a:lnSpc>
              <a:spcPct val="90000"/>
            </a:lnSpc>
            <a:spcBef>
              <a:spcPct val="0"/>
            </a:spcBef>
            <a:spcAft>
              <a:spcPct val="35000"/>
            </a:spcAft>
          </a:pPr>
          <a:endParaRPr lang="en-US" sz="3300" kern="1200" dirty="0"/>
        </a:p>
      </dsp:txBody>
      <dsp:txXfrm>
        <a:off x="325967" y="1668981"/>
        <a:ext cx="973168" cy="11880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56ED84-D627-4B39-9ECC-0005E1C66E15}" type="datetimeFigureOut">
              <a:rPr lang="ar-EG" smtClean="0"/>
              <a:pPr/>
              <a:t>13/01/1432</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00A1DAF-C95A-43CF-A48D-896DE3A93EDE}" type="slidenum">
              <a:rPr lang="ar-EG" smtClean="0"/>
              <a:pPr/>
              <a:t>‹#›</a:t>
            </a:fld>
            <a:endParaRPr lang="ar-EG"/>
          </a:p>
        </p:txBody>
      </p:sp>
    </p:spTree>
    <p:extLst>
      <p:ext uri="{BB962C8B-B14F-4D97-AF65-F5344CB8AC3E}">
        <p14:creationId xmlns:p14="http://schemas.microsoft.com/office/powerpoint/2010/main" val="288108313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C1F961-19DB-404E-B6EA-A7BACB37A6ED}" type="slidenum">
              <a:rPr lang="en-US">
                <a:solidFill>
                  <a:prstClr val="black"/>
                </a:solidFill>
              </a:rPr>
              <a:pPr/>
              <a:t>1</a:t>
            </a:fld>
            <a:endParaRPr 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3F7FF6-7CEC-4936-9A40-3E9063767541}" type="slidenum">
              <a:rPr lang="en-US">
                <a:solidFill>
                  <a:prstClr val="black"/>
                </a:solidFill>
              </a:rPr>
              <a:pPr/>
              <a:t>11</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cs typeface="Arial" charset="0"/>
            </a:endParaRPr>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247C6-9F81-413D-82FA-F9DB665674C1}" type="slidenum">
              <a:rPr lang="en-US">
                <a:solidFill>
                  <a:prstClr val="black"/>
                </a:solidFill>
              </a:rPr>
              <a:pPr/>
              <a:t>12</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221AA6-C118-4791-941C-BE8559A63337}" type="slidenum">
              <a:rPr lang="en-US" smtClean="0">
                <a:solidFill>
                  <a:prstClr val="black"/>
                </a:solidFill>
              </a:rPr>
              <a:pPr/>
              <a:t>13</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5083864-6ACF-4E37-A870-071B3C57861E}" type="slidenum">
              <a:rPr lang="en-US">
                <a:solidFill>
                  <a:prstClr val="black"/>
                </a:solidFill>
              </a:rPr>
              <a:pPr/>
              <a:t>14</a:t>
            </a:fld>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221AA6-C118-4791-941C-BE8559A63337}" type="slidenum">
              <a:rPr lang="en-US" smtClean="0">
                <a:solidFill>
                  <a:prstClr val="black"/>
                </a:solidFill>
              </a:rPr>
              <a:pPr/>
              <a:t>15</a:t>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0B284D9-6778-49F2-83EB-B8B02A2CF27D}" type="slidenum">
              <a:rPr lang="en-US">
                <a:solidFill>
                  <a:prstClr val="black"/>
                </a:solidFill>
              </a:rPr>
              <a:pPr/>
              <a:t>16</a:t>
            </a:fld>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BAAC42D-055F-4882-924B-A65729210C3F}" type="slidenum">
              <a:rPr lang="en-US">
                <a:solidFill>
                  <a:prstClr val="black"/>
                </a:solidFill>
              </a:rPr>
              <a:pPr/>
              <a:t>17</a:t>
            </a:fld>
            <a:endParaRPr 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18</a:t>
            </a:fld>
            <a:endParaRPr lang="ar-EG">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19</a:t>
            </a:fld>
            <a:endParaRPr lang="ar-EG">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That is because Ibn ‘Omar said,</a:t>
            </a:r>
          </a:p>
          <a:p>
            <a:pPr algn="r" rtl="1"/>
            <a:r>
              <a:rPr lang="en-US" b="1" dirty="0" smtClean="0">
                <a:cs typeface="+mj-cs"/>
              </a:rPr>
              <a:t>"</a:t>
            </a:r>
            <a:r>
              <a:rPr lang="ar-SA" b="1" dirty="0" smtClean="0">
                <a:cs typeface="+mj-cs"/>
              </a:rPr>
              <a:t>أَنَّ رَسُولَ اللَّهِ </a:t>
            </a:r>
            <a:r>
              <a:rPr lang="en-US" b="1" dirty="0" smtClean="0">
                <a:cs typeface="+mj-cs"/>
                <a:sym typeface="AGA Arabesque"/>
              </a:rPr>
              <a:t></a:t>
            </a:r>
            <a:r>
              <a:rPr lang="ar-SA" b="1" dirty="0" smtClean="0">
                <a:cs typeface="+mj-cs"/>
              </a:rPr>
              <a:t> كان يَخْرُجُ من طَرِيقِ الشَّجَرَةِ وَيَدْخُلُ من طَرِيقِ </a:t>
            </a:r>
            <a:r>
              <a:rPr lang="ar-SA" sz="1600" b="1" dirty="0" smtClean="0">
                <a:cs typeface="+mj-cs"/>
              </a:rPr>
              <a:t>الْمُعَرَّسِ </a:t>
            </a:r>
            <a:r>
              <a:rPr lang="ar-SA" b="1" dirty="0" smtClean="0">
                <a:cs typeface="+mj-cs"/>
              </a:rPr>
              <a:t>وإذا دخل مَكَّةَ دخل من الثَّنِيَّةِ الْعُلْيَا وَيَخْرُجُ من الثَّنِيَّةِ السُّفْلَى</a:t>
            </a:r>
            <a:r>
              <a:rPr lang="en-US" b="1" dirty="0" smtClean="0">
                <a:cs typeface="+mj-cs"/>
              </a:rPr>
              <a:t>."</a:t>
            </a:r>
          </a:p>
          <a:p>
            <a:pPr algn="l" rtl="0"/>
            <a:r>
              <a:rPr lang="en-US" b="1" dirty="0" smtClean="0"/>
              <a:t>“The Messenger of Allah used to leave al-Madeenah from the route of ash-</a:t>
            </a:r>
            <a:r>
              <a:rPr lang="en-US" b="1" dirty="0" err="1" smtClean="0"/>
              <a:t>Shajarah</a:t>
            </a:r>
            <a:r>
              <a:rPr lang="en-US" b="1" dirty="0" smtClean="0"/>
              <a:t> (tree) and enter it from the route of al-</a:t>
            </a:r>
            <a:r>
              <a:rPr lang="en-US" b="1" dirty="0" err="1" smtClean="0"/>
              <a:t>Mu’arras</a:t>
            </a:r>
            <a:r>
              <a:rPr lang="en-US" b="1" dirty="0" smtClean="0"/>
              <a:t> (rest area). [Ibn Hajar said that both are about six miles from al-Madeenah, with the second being closer]. And when he </a:t>
            </a:r>
            <a:r>
              <a:rPr lang="en-US" b="1" dirty="0" smtClean="0">
                <a:sym typeface="AGA Arabesque"/>
              </a:rPr>
              <a:t></a:t>
            </a:r>
            <a:r>
              <a:rPr lang="en-US" b="1" dirty="0" smtClean="0"/>
              <a:t> entered </a:t>
            </a:r>
            <a:r>
              <a:rPr lang="en-US" b="1" dirty="0" err="1" smtClean="0"/>
              <a:t>Makkah</a:t>
            </a:r>
            <a:r>
              <a:rPr lang="en-US" b="1" dirty="0" smtClean="0"/>
              <a:t>, he did so from </a:t>
            </a:r>
            <a:r>
              <a:rPr lang="en-US" b="1" dirty="0" err="1" smtClean="0"/>
              <a:t>ath-Thaneyah</a:t>
            </a:r>
            <a:r>
              <a:rPr lang="en-US" b="1" dirty="0" smtClean="0"/>
              <a:t> al-‘</a:t>
            </a:r>
            <a:r>
              <a:rPr lang="en-US" b="1" dirty="0" err="1" smtClean="0"/>
              <a:t>Ulya</a:t>
            </a:r>
            <a:r>
              <a:rPr lang="en-US" b="1" dirty="0" smtClean="0"/>
              <a:t> (the route of the northern steep heights) and would leave from </a:t>
            </a:r>
            <a:r>
              <a:rPr lang="en-US" b="1" dirty="0" err="1" smtClean="0"/>
              <a:t>ath-Thaneyah</a:t>
            </a:r>
            <a:r>
              <a:rPr lang="en-US" b="1" dirty="0" smtClean="0"/>
              <a:t> as-</a:t>
            </a:r>
            <a:r>
              <a:rPr lang="en-US" b="1" dirty="0" err="1" smtClean="0"/>
              <a:t>Sufla</a:t>
            </a:r>
            <a:r>
              <a:rPr lang="en-US" b="1" dirty="0" smtClean="0"/>
              <a:t> (the route of the southern steep heights).” (B)</a:t>
            </a:r>
          </a:p>
          <a:p>
            <a:pPr algn="l" rtl="0"/>
            <a:r>
              <a:rPr lang="en-US" b="1" dirty="0" smtClean="0"/>
              <a:t> </a:t>
            </a:r>
          </a:p>
          <a:p>
            <a:pPr rtl="1"/>
            <a:r>
              <a:rPr lang="ar-SA" sz="1200" b="1" kern="1200" dirty="0" smtClean="0">
                <a:solidFill>
                  <a:schemeClr val="tx1"/>
                </a:solidFill>
                <a:latin typeface="+mn-lt"/>
                <a:ea typeface="+mn-ea"/>
                <a:cs typeface="+mn-cs"/>
              </a:rPr>
              <a:t> فإذا رأى البيت رفع يديه .</a:t>
            </a:r>
            <a:r>
              <a:rPr lang="ar-SA" sz="1200" kern="1200" dirty="0" smtClean="0">
                <a:solidFill>
                  <a:schemeClr val="tx1"/>
                </a:solidFill>
                <a:latin typeface="+mn-lt"/>
                <a:ea typeface="+mn-ea"/>
                <a:cs typeface="+mn-cs"/>
              </a:rPr>
              <a:t>رفع اليدين عند رؤية البيت ثابت في مصنف ابن أبي شيبة موقوفاً على ابن عباس بسند صحيح ولم يثبت مرفوعاً إلى النبي، وهناك حديث: ((أنه لا ترفع الأيدي إلا في سبعةِ مواطن وذكر منها عند رؤية البيت)) لكنه ضعيف. وحين نقول يرفع اليدين يعني يرفع يديه كرفعها للدعاء لا كما يفعله كثيرٌ من الناس أنه يُشير إلى البيت .</a:t>
            </a:r>
            <a:endParaRPr lang="en-US" sz="1200" kern="1200" dirty="0" smtClean="0">
              <a:solidFill>
                <a:schemeClr val="tx1"/>
              </a:solidFill>
              <a:latin typeface="+mn-lt"/>
              <a:ea typeface="+mn-ea"/>
              <a:cs typeface="+mn-cs"/>
            </a:endParaRPr>
          </a:p>
          <a:p>
            <a:pPr rtl="1"/>
            <a:r>
              <a:rPr lang="ar-SA" sz="1200" b="1" kern="1200" dirty="0" smtClean="0">
                <a:solidFill>
                  <a:schemeClr val="tx1"/>
                </a:solidFill>
                <a:latin typeface="+mn-lt"/>
                <a:ea typeface="+mn-ea"/>
                <a:cs typeface="+mn-cs"/>
              </a:rPr>
              <a:t> وكبر الله وحمده. </a:t>
            </a:r>
            <a:r>
              <a:rPr lang="ar-SA" sz="1200" kern="1200" dirty="0" smtClean="0">
                <a:solidFill>
                  <a:schemeClr val="tx1"/>
                </a:solidFill>
                <a:latin typeface="+mn-lt"/>
                <a:ea typeface="+mn-ea"/>
                <a:cs typeface="+mn-cs"/>
              </a:rPr>
              <a:t>التكبير جاء عند البيهقي في حديث مرسل عند رؤية البيت.</a:t>
            </a:r>
            <a:endParaRPr lang="en-US" sz="1200" kern="1200" dirty="0" smtClean="0">
              <a:solidFill>
                <a:schemeClr val="tx1"/>
              </a:solidFill>
              <a:latin typeface="+mn-lt"/>
              <a:ea typeface="+mn-ea"/>
              <a:cs typeface="+mn-cs"/>
            </a:endParaRPr>
          </a:p>
          <a:p>
            <a:pPr rtl="1"/>
            <a:r>
              <a:rPr lang="ar-SA" sz="1200" b="1" kern="1200" dirty="0" smtClean="0">
                <a:solidFill>
                  <a:schemeClr val="tx1"/>
                </a:solidFill>
                <a:latin typeface="+mn-lt"/>
                <a:ea typeface="+mn-ea"/>
                <a:cs typeface="+mn-cs"/>
              </a:rPr>
              <a:t> ودعا. </a:t>
            </a:r>
            <a:r>
              <a:rPr lang="ar-SA" sz="1200" kern="1200" dirty="0" smtClean="0">
                <a:solidFill>
                  <a:schemeClr val="tx1"/>
                </a:solidFill>
                <a:latin typeface="+mn-lt"/>
                <a:ea typeface="+mn-ea"/>
                <a:cs typeface="+mn-cs"/>
              </a:rPr>
              <a:t>الدعاء ثبت من فعل عمر عند البيهقي بسند حسن عن سعيد بن المسيب قال: (( سمعت من عمر - رضي الله عنه - كلمةً ما بقي أحدٌ من الناس سمعها غيري، سمعته يقول: اللهم أنت السلام ومنك السلام فحينا ربنا بالسلام )) فهذا ثابت عن عمر - رضي الله عنه -.</a:t>
            </a:r>
            <a:r>
              <a:rPr lang="ar-SA" sz="1200" kern="1200" baseline="0" dirty="0" smtClean="0">
                <a:solidFill>
                  <a:schemeClr val="tx1"/>
                </a:solidFill>
                <a:latin typeface="+mn-lt"/>
                <a:ea typeface="+mn-ea"/>
                <a:cs typeface="+mn-cs"/>
              </a:rPr>
              <a:t> </a:t>
            </a:r>
            <a:r>
              <a:rPr lang="ar-SA" sz="1200" kern="1200" dirty="0" smtClean="0">
                <a:solidFill>
                  <a:schemeClr val="tx1"/>
                </a:solidFill>
                <a:latin typeface="+mn-lt"/>
                <a:ea typeface="+mn-ea"/>
                <a:cs typeface="+mn-cs"/>
              </a:rPr>
              <a:t>ويستحب أن يقول عند دخول المسجد الذكر الوارد في عامة المساجد .</a:t>
            </a:r>
            <a:endParaRPr lang="en-US" sz="1200" kern="1200" dirty="0" smtClean="0">
              <a:solidFill>
                <a:schemeClr val="tx1"/>
              </a:solidFill>
              <a:latin typeface="+mn-lt"/>
              <a:ea typeface="+mn-ea"/>
              <a:cs typeface="+mn-cs"/>
            </a:endParaRPr>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20</a:t>
            </a:fld>
            <a:endParaRPr lang="ar-EG">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pPr/>
              <a:t>3</a:t>
            </a:fld>
            <a:endParaRPr lang="ar-EG"/>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a:bodyPr>
          <a:lstStyle/>
          <a:p>
            <a:pPr algn="l" rtl="0"/>
            <a:r>
              <a:rPr lang="en-US" dirty="0" smtClean="0"/>
              <a:t>The Conditions of the validity of any </a:t>
            </a:r>
            <a:r>
              <a:rPr lang="en-US" dirty="0" err="1" smtClean="0"/>
              <a:t>Tawaf</a:t>
            </a:r>
            <a:r>
              <a:rPr lang="en-US" dirty="0" smtClean="0"/>
              <a:t> are: </a:t>
            </a:r>
          </a:p>
          <a:p>
            <a:pPr marL="228600" lvl="0" indent="-228600" algn="l" rtl="0">
              <a:buFont typeface="+mj-lt"/>
              <a:buAutoNum type="arabicParenR"/>
            </a:pPr>
            <a:r>
              <a:rPr lang="en-US" dirty="0" smtClean="0"/>
              <a:t>Intention </a:t>
            </a:r>
          </a:p>
          <a:p>
            <a:pPr marL="228600" marR="0" lvl="0" indent="-228600" algn="l" defTabSz="914400" rtl="0" eaLnBrk="1" fontAlgn="auto" latinLnBrk="0" hangingPunct="1">
              <a:lnSpc>
                <a:spcPct val="100000"/>
              </a:lnSpc>
              <a:spcBef>
                <a:spcPts val="0"/>
              </a:spcBef>
              <a:spcAft>
                <a:spcPts val="0"/>
              </a:spcAft>
              <a:buClrTx/>
              <a:buSzTx/>
              <a:buFont typeface="+mj-lt"/>
              <a:buAutoNum type="arabicParenR"/>
              <a:tabLst/>
              <a:defRPr/>
            </a:pPr>
            <a:r>
              <a:rPr lang="en-US" dirty="0" smtClean="0"/>
              <a:t>Commencement of time for tawaaf al-</a:t>
            </a:r>
            <a:r>
              <a:rPr lang="en-US" dirty="0" err="1" smtClean="0"/>
              <a:t>Ifadah</a:t>
            </a:r>
            <a:r>
              <a:rPr lang="en-US" dirty="0" smtClean="0"/>
              <a:t>. </a:t>
            </a:r>
            <a:r>
              <a:rPr lang="en-US" sz="1200" kern="1200" dirty="0" smtClean="0">
                <a:solidFill>
                  <a:schemeClr val="tx1"/>
                </a:solidFill>
                <a:latin typeface="+mn-lt"/>
                <a:ea typeface="+mn-ea"/>
                <a:cs typeface="+mn-cs"/>
              </a:rPr>
              <a:t>(Which is according to (</a:t>
            </a:r>
            <a:r>
              <a:rPr lang="en-US" sz="1200" u="sng" kern="1200" dirty="0" smtClean="0">
                <a:solidFill>
                  <a:schemeClr val="tx1"/>
                </a:solidFill>
                <a:latin typeface="+mn-lt"/>
                <a:ea typeface="+mn-ea"/>
                <a:cs typeface="+mn-cs"/>
              </a:rPr>
              <a:t>A</a:t>
            </a:r>
            <a:r>
              <a:rPr lang="en-US" sz="1200" kern="1200" dirty="0" smtClean="0">
                <a:solidFill>
                  <a:schemeClr val="tx1"/>
                </a:solidFill>
                <a:latin typeface="+mn-lt"/>
                <a:ea typeface="+mn-ea"/>
                <a:cs typeface="+mn-cs"/>
              </a:rPr>
              <a:t>), from midnight of the tenth. There is no end to its time, one may always return to it. However, deferring it after tashreeq days will make expiation binding (</a:t>
            </a:r>
            <a:r>
              <a:rPr lang="en-US" sz="1200" u="sng" kern="1200" dirty="0" err="1" smtClean="0">
                <a:solidFill>
                  <a:schemeClr val="tx1"/>
                </a:solidFill>
                <a:latin typeface="+mn-lt"/>
                <a:ea typeface="+mn-ea"/>
                <a:cs typeface="+mn-cs"/>
              </a:rPr>
              <a:t>H+a</a:t>
            </a:r>
            <a:r>
              <a:rPr lang="en-US" sz="1200" kern="1200" dirty="0" smtClean="0">
                <a:solidFill>
                  <a:schemeClr val="tx1"/>
                </a:solidFill>
                <a:latin typeface="+mn-lt"/>
                <a:ea typeface="+mn-ea"/>
                <a:cs typeface="+mn-cs"/>
              </a:rPr>
              <a:t>). (M): After Dhul-Hijjah. (</a:t>
            </a:r>
            <a:r>
              <a:rPr lang="en-US" sz="1200" u="sng" kern="1200" dirty="0" smtClean="0">
                <a:solidFill>
                  <a:schemeClr val="tx1"/>
                </a:solidFill>
                <a:latin typeface="+mn-lt"/>
                <a:ea typeface="+mn-ea"/>
                <a:cs typeface="+mn-cs"/>
              </a:rPr>
              <a:t>A+S</a:t>
            </a:r>
            <a:r>
              <a:rPr lang="en-US" sz="1200" kern="1200" dirty="0" smtClean="0">
                <a:solidFill>
                  <a:schemeClr val="tx1"/>
                </a:solidFill>
                <a:latin typeface="+mn-lt"/>
                <a:ea typeface="+mn-ea"/>
                <a:cs typeface="+mn-cs"/>
              </a:rPr>
              <a:t>): no expiation.  </a:t>
            </a:r>
            <a:endParaRPr lang="en-US" dirty="0" smtClean="0"/>
          </a:p>
          <a:p>
            <a:pPr marL="228600" lvl="0" indent="-228600" algn="l" rtl="0">
              <a:buFont typeface="+mj-lt"/>
              <a:buAutoNum type="arabicParenR"/>
            </a:pPr>
            <a:r>
              <a:rPr lang="en-US" dirty="0" smtClean="0"/>
              <a:t>Direction: the house on one's left side (anti-clockwise)</a:t>
            </a:r>
          </a:p>
          <a:p>
            <a:pPr marL="228600" lvl="0" indent="-228600" algn="l" rtl="0">
              <a:buFont typeface="+mj-lt"/>
              <a:buAutoNum type="arabicParenR"/>
            </a:pPr>
            <a:r>
              <a:rPr lang="en-US" dirty="0" smtClean="0"/>
              <a:t>Ritual purity </a:t>
            </a:r>
          </a:p>
          <a:p>
            <a:pPr marL="228600" lvl="0" indent="-228600" algn="l" rtl="0">
              <a:buFont typeface="+mj-lt"/>
              <a:buAutoNum type="arabicParenR"/>
            </a:pPr>
            <a:r>
              <a:rPr lang="en-US" dirty="0" smtClean="0"/>
              <a:t>Physical purity</a:t>
            </a:r>
          </a:p>
          <a:p>
            <a:pPr marL="228600" lvl="0" indent="-228600" algn="l" rtl="0">
              <a:buFont typeface="+mj-lt"/>
              <a:buAutoNum type="arabicParenR"/>
            </a:pPr>
            <a:r>
              <a:rPr lang="en-US" dirty="0" smtClean="0"/>
              <a:t>Covering the nakedness</a:t>
            </a:r>
          </a:p>
          <a:p>
            <a:pPr marL="228600" lvl="0" indent="-228600" algn="l" rtl="0">
              <a:buFont typeface="+mj-lt"/>
              <a:buAutoNum type="arabicParenR"/>
            </a:pPr>
            <a:r>
              <a:rPr lang="en-US" dirty="0" smtClean="0"/>
              <a:t>Making seven complete (not cutting through the </a:t>
            </a:r>
            <a:r>
              <a:rPr lang="en-US" dirty="0" err="1" smtClean="0"/>
              <a:t>hijr</a:t>
            </a:r>
            <a:r>
              <a:rPr lang="en-US" dirty="0" smtClean="0"/>
              <a:t>) rounds from the stone to the stone without long interruptions (interruptions for the prayers don't invalidate prior rounds) </a:t>
            </a:r>
          </a:p>
          <a:p>
            <a:pPr algn="l" rtl="0"/>
            <a:endParaRPr lang="en-US" dirty="0" smtClean="0"/>
          </a:p>
          <a:p>
            <a:pPr algn="l" rtl="0"/>
            <a:r>
              <a:rPr lang="en-US" dirty="0" err="1" smtClean="0"/>
              <a:t>Idtiba</a:t>
            </a:r>
            <a:r>
              <a:rPr lang="en-US" dirty="0" smtClean="0"/>
              <a:t>’ (uncovering the right shoulder)</a:t>
            </a:r>
          </a:p>
          <a:p>
            <a:pPr algn="l" rtl="0"/>
            <a:r>
              <a:rPr lang="en-US" dirty="0" err="1" smtClean="0"/>
              <a:t>Idtiba</a:t>
            </a:r>
            <a:r>
              <a:rPr lang="en-US" dirty="0" smtClean="0"/>
              <a:t>’ was reported by (</a:t>
            </a:r>
            <a:r>
              <a:rPr lang="en-US" dirty="0" err="1" smtClean="0"/>
              <a:t>A+D+T+N+Ma</a:t>
            </a:r>
            <a:r>
              <a:rPr lang="en-US" dirty="0" smtClean="0"/>
              <a:t>; T: Auth.).</a:t>
            </a:r>
          </a:p>
          <a:p>
            <a:pPr algn="l" rtl="0"/>
            <a:r>
              <a:rPr lang="en-US" dirty="0" smtClean="0"/>
              <a:t> The stronger position is that </a:t>
            </a:r>
            <a:r>
              <a:rPr lang="en-US" dirty="0" err="1" smtClean="0"/>
              <a:t>ramal</a:t>
            </a:r>
            <a:r>
              <a:rPr lang="en-US" dirty="0" smtClean="0"/>
              <a:t> (brisk-walking with short steps) and </a:t>
            </a:r>
            <a:r>
              <a:rPr lang="en-US" dirty="0" err="1" smtClean="0"/>
              <a:t>idtiba</a:t>
            </a:r>
            <a:r>
              <a:rPr lang="en-US" dirty="0" smtClean="0"/>
              <a:t>’ (uncovering the right shoulder) are only prescribed in the first tawaaf made when you arrive in </a:t>
            </a:r>
            <a:r>
              <a:rPr lang="en-US" dirty="0" err="1" smtClean="0"/>
              <a:t>Makkah</a:t>
            </a:r>
            <a:r>
              <a:rPr lang="en-US" dirty="0" smtClean="0"/>
              <a:t>. </a:t>
            </a:r>
          </a:p>
          <a:p>
            <a:pPr algn="l" rtl="0"/>
            <a:r>
              <a:rPr lang="en-US" dirty="0" smtClean="0"/>
              <a:t>Ibn ‘Abbas (may Allah be pleased with them) said that the Prophet </a:t>
            </a:r>
            <a:r>
              <a:rPr lang="en-US" dirty="0" smtClean="0">
                <a:sym typeface="AGA Arabesque"/>
              </a:rPr>
              <a:t></a:t>
            </a:r>
            <a:r>
              <a:rPr lang="en-US" dirty="0" smtClean="0"/>
              <a:t> did not walk briskly in the seven rounds of tawaaf al-</a:t>
            </a:r>
            <a:r>
              <a:rPr lang="en-US" dirty="0" err="1" smtClean="0"/>
              <a:t>ifaadah</a:t>
            </a:r>
            <a:r>
              <a:rPr lang="en-US" dirty="0" smtClean="0"/>
              <a:t>. (</a:t>
            </a:r>
            <a:r>
              <a:rPr lang="en-US" dirty="0" err="1" smtClean="0"/>
              <a:t>A+D+N+Ma</a:t>
            </a:r>
            <a:r>
              <a:rPr lang="en-US" dirty="0" smtClean="0"/>
              <a:t>; H:Auth. and Ibn Hajar agreed). </a:t>
            </a:r>
          </a:p>
          <a:p>
            <a:pPr algn="l" rtl="0"/>
            <a:r>
              <a:rPr lang="en-US" b="1" dirty="0" smtClean="0"/>
              <a:t>An-Nawawi reported in al-Majmoo’ the consensus that brisk walking with short steps and uncovering the right shoulder are always combined with one exception, which is that you walk briskly for only three rounds, while you uncover the right shoulder in all the seven rounds of the first tawaaf .  </a:t>
            </a:r>
          </a:p>
          <a:p>
            <a:pPr algn="l" rtl="0"/>
            <a:r>
              <a:rPr lang="en-US" dirty="0" smtClean="0"/>
              <a:t>The Prophet </a:t>
            </a:r>
            <a:r>
              <a:rPr lang="en-US" dirty="0" smtClean="0">
                <a:sym typeface="AGA Arabesque"/>
              </a:rPr>
              <a:t></a:t>
            </a:r>
            <a:r>
              <a:rPr lang="en-US" dirty="0" smtClean="0"/>
              <a:t> commanded his companions to do both in order to show their strength to </a:t>
            </a:r>
            <a:r>
              <a:rPr lang="en-US" dirty="0" err="1" smtClean="0"/>
              <a:t>Quraish</a:t>
            </a:r>
            <a:r>
              <a:rPr lang="en-US" dirty="0" smtClean="0"/>
              <a:t> because they were mocking the companions and saying that they had been weakened by the atmosphere of al-Madeenah to make tawaaf. (As reported by B from Ibn ‘Abbas). </a:t>
            </a:r>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21</a:t>
            </a:fld>
            <a:endParaRPr lang="ar-EG">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For Jabir said in his long hadeeth that the Prophet </a:t>
            </a:r>
            <a:r>
              <a:rPr lang="en-US" dirty="0" smtClean="0">
                <a:sym typeface="AGA Arabesque"/>
              </a:rPr>
              <a:t></a:t>
            </a:r>
            <a:r>
              <a:rPr lang="en-US" dirty="0" smtClean="0"/>
              <a:t> started with the black stone. (M). See also: 559</a:t>
            </a:r>
          </a:p>
          <a:p>
            <a:pPr algn="l" rtl="0"/>
            <a:r>
              <a:rPr lang="en-US" dirty="0" smtClean="0"/>
              <a:t>1 Reported by (Ba) from the action of Ibn ‘Omar; authenticated by Ibn Hajar. </a:t>
            </a:r>
          </a:p>
          <a:p>
            <a:pPr algn="l" rtl="0"/>
            <a:r>
              <a:rPr lang="en-US" dirty="0" smtClean="0"/>
              <a:t>2 Reported from the Prophet </a:t>
            </a:r>
            <a:r>
              <a:rPr lang="en-US" dirty="0" smtClean="0">
                <a:sym typeface="AGA Arabesque"/>
              </a:rPr>
              <a:t></a:t>
            </a:r>
            <a:r>
              <a:rPr lang="en-US" dirty="0" smtClean="0"/>
              <a:t>; see: 559</a:t>
            </a:r>
          </a:p>
          <a:p>
            <a:pPr algn="l" rtl="0"/>
            <a:r>
              <a:rPr lang="en-US" dirty="0" smtClean="0"/>
              <a:t>Aside from Bismillah (from Ibn Omar) and Allahu Akbar (from the Prophet himself), the remainder of the supplication is reported through a weak chain. </a:t>
            </a:r>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22</a:t>
            </a:fld>
            <a:endParaRPr lang="ar-EG">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23</a:t>
            </a:fld>
            <a:endParaRPr lang="ar-EG">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77500" lnSpcReduction="20000"/>
          </a:bodyPr>
          <a:lstStyle/>
          <a:p>
            <a:pPr algn="l" rtl="0"/>
            <a:r>
              <a:rPr lang="en-US" dirty="0" smtClean="0"/>
              <a:t>That is because</a:t>
            </a:r>
          </a:p>
          <a:p>
            <a:pPr algn="l" rtl="0"/>
            <a:r>
              <a:rPr lang="en-US" dirty="0" smtClean="0"/>
              <a:t>Jabir </a:t>
            </a:r>
            <a:r>
              <a:rPr lang="en-US" dirty="0" smtClean="0">
                <a:sym typeface="AGA Arabesque"/>
              </a:rPr>
              <a:t></a:t>
            </a:r>
            <a:r>
              <a:rPr lang="en-US" dirty="0" smtClean="0"/>
              <a:t> said in his long hadeeth:</a:t>
            </a:r>
          </a:p>
          <a:p>
            <a:pPr algn="r" rtl="1"/>
            <a:r>
              <a:rPr lang="en-US" b="1" dirty="0" smtClean="0"/>
              <a:t>"" </a:t>
            </a:r>
            <a:r>
              <a:rPr lang="ar-SA" b="1" dirty="0" smtClean="0"/>
              <a:t>حتى إذا أَتَيْنَا الْبَيْتَ معه اسْتَلَمَ الرُّكْنَ فَرَمَلَ ثَلَاثًا وَمَشَى أَرْبَعًا</a:t>
            </a:r>
            <a:r>
              <a:rPr lang="en-US" b="1" dirty="0" smtClean="0"/>
              <a:t>"</a:t>
            </a:r>
          </a:p>
          <a:p>
            <a:pPr algn="l" rtl="0"/>
            <a:r>
              <a:rPr lang="en-US" b="1" dirty="0" smtClean="0"/>
              <a:t> “When we came with him to the House, he touched the pillar [Black Stone] and (made seven rounds) hastening with brisk short steps in the first three and walking in the last four.” (M) see the entire hadeeth: 564</a:t>
            </a:r>
          </a:p>
          <a:p>
            <a:pPr algn="l" rtl="0"/>
            <a:endParaRPr lang="en-US" dirty="0" smtClean="0"/>
          </a:p>
          <a:p>
            <a:pPr algn="l" rtl="0"/>
            <a:r>
              <a:rPr lang="en-US" dirty="0" smtClean="0"/>
              <a:t>Touching the two Yemeni (southern) corners only For the following reports,</a:t>
            </a:r>
          </a:p>
          <a:p>
            <a:pPr algn="r" rtl="1"/>
            <a:r>
              <a:rPr lang="en-US" b="1" dirty="0" smtClean="0"/>
              <a:t>"</a:t>
            </a:r>
            <a:r>
              <a:rPr lang="ar-SA" b="1" dirty="0" smtClean="0"/>
              <a:t>عن سَالِمِ بن عبد اللَّهِ عن أبيه رضي الله عنهما قال لم أَرَ النبي  صلى الله عليه وسلم  يَسْتَلِمُ من الْبَيْتِ إلا الرُّكْنَيْنِ الْيَمَانِيَيْنِ</a:t>
            </a:r>
            <a:r>
              <a:rPr lang="en-US" b="1" dirty="0" smtClean="0"/>
              <a:t>"</a:t>
            </a:r>
          </a:p>
          <a:p>
            <a:pPr algn="l" rtl="0"/>
            <a:r>
              <a:rPr lang="en-US" b="1" dirty="0" smtClean="0"/>
              <a:t>“Abdullah Ibn ‘Omar said, I have not seen the Prophet </a:t>
            </a:r>
            <a:r>
              <a:rPr lang="en-US" b="1" dirty="0" smtClean="0">
                <a:sym typeface="AGA Arabesque"/>
              </a:rPr>
              <a:t></a:t>
            </a:r>
            <a:r>
              <a:rPr lang="en-US" b="1" dirty="0" smtClean="0"/>
              <a:t> touch/place his hand on any part of the house (Ka’bah) except the two Yemeni pillars.” (B). </a:t>
            </a:r>
          </a:p>
          <a:p>
            <a:pPr algn="l" rtl="0"/>
            <a:r>
              <a:rPr lang="en-US" dirty="0" smtClean="0"/>
              <a:t>The black stone and the Yemeni pillar are both on the southern limb, thus Yemeni. </a:t>
            </a:r>
          </a:p>
          <a:p>
            <a:pPr algn="l" rtl="0"/>
            <a:r>
              <a:rPr lang="en-US" dirty="0" smtClean="0"/>
              <a:t>There is no report that he </a:t>
            </a:r>
            <a:r>
              <a:rPr lang="en-US" dirty="0" smtClean="0">
                <a:sym typeface="AGA Arabesque"/>
              </a:rPr>
              <a:t></a:t>
            </a:r>
            <a:r>
              <a:rPr lang="en-US" dirty="0" smtClean="0"/>
              <a:t> kissed the Yemeni pillar, but he did kiss the Black Stone,</a:t>
            </a:r>
          </a:p>
          <a:p>
            <a:pPr algn="r" rtl="1"/>
            <a:r>
              <a:rPr lang="en-US" b="1" dirty="0" smtClean="0"/>
              <a:t>" </a:t>
            </a:r>
            <a:r>
              <a:rPr lang="ar-SA" b="1" dirty="0" smtClean="0"/>
              <a:t>سَأَلَ رَجُلٌ بن عُمَرَ رضي الله عنهما عن اسْتِلَامِ الْحَجَرِ فقال رأيت رَسُولَ اللَّهِ  صلى الله عليه وسلم  يَسْتَلِمُهُ وَيُقَبِّلُهُ</a:t>
            </a:r>
            <a:r>
              <a:rPr lang="en-US" b="1" dirty="0" smtClean="0"/>
              <a:t>"</a:t>
            </a:r>
          </a:p>
          <a:p>
            <a:pPr algn="l" rtl="0"/>
            <a:r>
              <a:rPr lang="en-US" b="1" dirty="0" smtClean="0"/>
              <a:t>“A man asked Ibn ‘Omar about touching the Black Stone, and he said, I saw the Messenger of Allah  touch it and kiss it.” (B).</a:t>
            </a:r>
          </a:p>
          <a:p>
            <a:pPr algn="l" rtl="0"/>
            <a:r>
              <a:rPr lang="en-US" dirty="0" smtClean="0"/>
              <a:t>There is a report in (M) that he touched it with a stick and kissed the stick.</a:t>
            </a:r>
          </a:p>
          <a:p>
            <a:pPr algn="l" rtl="0"/>
            <a:r>
              <a:rPr lang="en-US" dirty="0" smtClean="0"/>
              <a:t>When he was farther away from the house, there are reports that he pointed to the Black Stone; but there are no authentic reports about pointing to the Yemeni pillar,</a:t>
            </a:r>
          </a:p>
          <a:p>
            <a:pPr algn="r" rtl="1"/>
            <a:r>
              <a:rPr lang="en-US" b="1" dirty="0" smtClean="0"/>
              <a:t>"</a:t>
            </a:r>
            <a:r>
              <a:rPr lang="ar-SA" b="1" dirty="0" smtClean="0"/>
              <a:t>عن بن عَبَّاسٍ رضي الله عنهما قال طَافَ النبي  صلى الله عليه وسلم  بِالْبَيْتِ على بَعِيرٍ كُلَّمَا أتى الرُّكْنَ أَشَارَ إليه بِشَيْءٍ كان عِنْدَهُ وَكَبَّرَ</a:t>
            </a:r>
            <a:r>
              <a:rPr lang="en-US" b="1" dirty="0" smtClean="0"/>
              <a:t>"</a:t>
            </a:r>
          </a:p>
          <a:p>
            <a:pPr algn="l" rtl="0"/>
            <a:r>
              <a:rPr lang="en-US" b="1" dirty="0" smtClean="0"/>
              <a:t>“Ibn ‘Abbas (may Allah be pleased with them) said that the Prophet </a:t>
            </a:r>
            <a:r>
              <a:rPr lang="en-US" b="1" dirty="0" smtClean="0">
                <a:sym typeface="AGA Arabesque"/>
              </a:rPr>
              <a:t></a:t>
            </a:r>
            <a:r>
              <a:rPr lang="en-US" b="1" dirty="0" smtClean="0"/>
              <a:t> circumambulated the house while riding a camel and whenever he was across from the pillar [here means the Black Stone], he would point to it with something and make takbeer (saying Allahu Akbar).” (B). In a report in (M) from Ibn ‘Abbas, he explained that the Prophet </a:t>
            </a:r>
            <a:r>
              <a:rPr lang="en-US" b="1" dirty="0" smtClean="0">
                <a:sym typeface="AGA Arabesque"/>
              </a:rPr>
              <a:t></a:t>
            </a:r>
            <a:r>
              <a:rPr lang="en-US" b="1" dirty="0" smtClean="0"/>
              <a:t> rode his camel when the people crowded around him. He </a:t>
            </a:r>
            <a:r>
              <a:rPr lang="en-US" b="1" dirty="0" smtClean="0">
                <a:sym typeface="AGA Arabesque"/>
              </a:rPr>
              <a:t></a:t>
            </a:r>
            <a:r>
              <a:rPr lang="en-US" b="1" dirty="0" smtClean="0"/>
              <a:t> also wanted to be seen by all so that they would learn from him; otherwise walking is better. </a:t>
            </a:r>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24</a:t>
            </a:fld>
            <a:endParaRPr lang="ar-EG">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the following report, </a:t>
            </a:r>
          </a:p>
          <a:p>
            <a:pPr algn="r" rtl="1"/>
            <a:r>
              <a:rPr lang="en-US" b="1" dirty="0" smtClean="0"/>
              <a:t>"</a:t>
            </a:r>
            <a:r>
              <a:rPr lang="ar-SA" b="1" dirty="0" smtClean="0"/>
              <a:t>عن عبد اللَّهِ بن السَّائِبِ قال سمعت رَسُولَ اللَّهِ  صلى الله عليه وسلم  يقول ما بين الرُّكْنَيْنِ ”رَبَّنَا آتِنَا في الدُّنْيَا حَسَنَةً وفي الْآخِرَةِ حَسَنَةً وَقِنَا عَذَابَ النَّارِ</a:t>
            </a:r>
            <a:r>
              <a:rPr lang="en-US" b="1" dirty="0" smtClean="0"/>
              <a:t>"</a:t>
            </a:r>
          </a:p>
          <a:p>
            <a:pPr algn="l" rtl="0"/>
            <a:r>
              <a:rPr lang="en-US" b="1" dirty="0" smtClean="0"/>
              <a:t>Abdullah ibn as-</a:t>
            </a:r>
            <a:r>
              <a:rPr lang="en-US" b="1" dirty="0" err="1" smtClean="0"/>
              <a:t>Saaeb</a:t>
            </a:r>
            <a:r>
              <a:rPr lang="en-US" b="1" dirty="0" smtClean="0"/>
              <a:t> (may Allah be pleased with him) said that he heard the Messenger of Allah </a:t>
            </a:r>
            <a:r>
              <a:rPr lang="en-US" b="1" dirty="0" smtClean="0">
                <a:sym typeface="AGA Arabesque"/>
              </a:rPr>
              <a:t></a:t>
            </a:r>
            <a:r>
              <a:rPr lang="en-US" b="1" dirty="0" smtClean="0"/>
              <a:t> say between the two pillars [Black Stone &amp; Yemeni] “</a:t>
            </a:r>
            <a:r>
              <a:rPr lang="en-US" b="1" i="1" dirty="0" smtClean="0"/>
              <a:t>Rabbana </a:t>
            </a:r>
            <a:r>
              <a:rPr lang="en-US" b="1" i="1" dirty="0" err="1" smtClean="0"/>
              <a:t>aatina</a:t>
            </a:r>
            <a:r>
              <a:rPr lang="en-US" b="1" i="1" dirty="0" smtClean="0"/>
              <a:t> </a:t>
            </a:r>
            <a:r>
              <a:rPr lang="en-US" b="1" i="1" dirty="0" err="1" smtClean="0"/>
              <a:t>fi</a:t>
            </a:r>
            <a:r>
              <a:rPr lang="en-US" b="1" i="1" dirty="0" smtClean="0"/>
              <a:t>-d-</a:t>
            </a:r>
            <a:r>
              <a:rPr lang="en-US" b="1" i="1" dirty="0" err="1" smtClean="0"/>
              <a:t>dunya</a:t>
            </a:r>
            <a:r>
              <a:rPr lang="en-US" b="1" i="1" dirty="0" smtClean="0"/>
              <a:t> </a:t>
            </a:r>
            <a:r>
              <a:rPr lang="en-US" b="1" i="1" dirty="0" err="1" smtClean="0"/>
              <a:t>hasanah</a:t>
            </a:r>
            <a:r>
              <a:rPr lang="en-US" b="1" i="1" dirty="0" smtClean="0"/>
              <a:t> wa </a:t>
            </a:r>
            <a:r>
              <a:rPr lang="en-US" b="1" i="1" dirty="0" err="1" smtClean="0"/>
              <a:t>fil-aakhirah</a:t>
            </a:r>
            <a:r>
              <a:rPr lang="en-US" b="1" i="1" dirty="0" smtClean="0"/>
              <a:t> </a:t>
            </a:r>
            <a:r>
              <a:rPr lang="en-US" b="1" i="1" dirty="0" err="1" smtClean="0"/>
              <a:t>hasanah</a:t>
            </a:r>
            <a:r>
              <a:rPr lang="en-US" b="1" i="1" dirty="0" smtClean="0"/>
              <a:t> wa </a:t>
            </a:r>
            <a:r>
              <a:rPr lang="en-US" b="1" i="1" dirty="0" err="1" smtClean="0"/>
              <a:t>qina</a:t>
            </a:r>
            <a:r>
              <a:rPr lang="en-US" b="1" i="1" dirty="0" smtClean="0"/>
              <a:t> ‘</a:t>
            </a:r>
            <a:r>
              <a:rPr lang="en-US" b="1" i="1" dirty="0" err="1" smtClean="0"/>
              <a:t>adhaaba</a:t>
            </a:r>
            <a:r>
              <a:rPr lang="en-US" b="1" i="1" dirty="0" smtClean="0"/>
              <a:t> an-</a:t>
            </a:r>
            <a:r>
              <a:rPr lang="en-US" b="1" i="1" dirty="0" err="1" smtClean="0"/>
              <a:t>Naar</a:t>
            </a:r>
            <a:r>
              <a:rPr lang="en-US" b="1" dirty="0" smtClean="0"/>
              <a:t> (Our Lord! Give us in this world that which is good and in the Hereafter that which is good, and save us from the torment of the Fire).” (D; Ibn Hajar: hassan [sound]).</a:t>
            </a:r>
            <a:endParaRPr lang="ar-EG" dirty="0" smtClean="0"/>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25</a:t>
            </a:fld>
            <a:endParaRPr lang="ar-EG">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For Jabir (may Allah be pleased with him) said in his long hadeeth,</a:t>
            </a:r>
          </a:p>
          <a:p>
            <a:pPr algn="r" rtl="1"/>
            <a:r>
              <a:rPr lang="en-US" b="1" dirty="0" smtClean="0"/>
              <a:t>"" ... </a:t>
            </a:r>
            <a:r>
              <a:rPr lang="ar-SA" b="1" dirty="0" smtClean="0"/>
              <a:t>ثُمَّ نَفَذَ إلى مَقَامِ إبراهيم عليه السَّلَام فَقَرَأَ وَاتَّخِذُوا من مَقَامِ إبراهيم مُصَلًّى فَجَعَلَ الْمَقَامَ بَيْنَهُ وَبَيْنَ الْبَيْتِ فَكَانَ أبي يقول ولا أَعْلَمُهُ ذَكَرَهُ إلا عن النبي </a:t>
            </a:r>
            <a:r>
              <a:rPr lang="en-US" b="1" dirty="0" smtClean="0">
                <a:sym typeface="AGA Arabesque"/>
              </a:rPr>
              <a:t></a:t>
            </a:r>
            <a:r>
              <a:rPr lang="ar-SA" b="1" dirty="0" smtClean="0"/>
              <a:t> كان يَقْرَأُ في الرَّكْعَتَيْنِ قُلْ هو الله أَحَدٌ وَقُلْ يا أَيُّهَا الْكَافِرُونَ ثُمَّ رَجَعَ إلى الرُّكْنِ فَاسْتَلَمَهُ</a:t>
            </a:r>
            <a:r>
              <a:rPr lang="en-US" b="1" dirty="0" smtClean="0"/>
              <a:t>."</a:t>
            </a:r>
          </a:p>
          <a:p>
            <a:pPr algn="l" rtl="0"/>
            <a:r>
              <a:rPr lang="en-US" b="1" dirty="0" smtClean="0"/>
              <a:t>“... And then going to the Station of Ibrahim, he recited:" And adopt the Station of Ibrahim as a place of prayer." And this Station was between him and the House. My father said (and I do not know whether he had mentioned it or if it was from Allah's Apostle </a:t>
            </a:r>
            <a:r>
              <a:rPr lang="en-US" b="1" dirty="0" smtClean="0">
                <a:sym typeface="AGA Arabesque"/>
              </a:rPr>
              <a:t></a:t>
            </a:r>
            <a:r>
              <a:rPr lang="en-US" b="1" dirty="0" smtClean="0"/>
              <a:t> that he recited in two rak'ahs: "Say: He is Allah One," and say: "Say: 0 unbelievers." He then returned to the pillar (Hajar Aswad) and placed his hand on it [in authentic reports, kissed it].” (M).</a:t>
            </a:r>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26</a:t>
            </a:fld>
            <a:endParaRPr lang="ar-EG">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86193CC-0EC7-497C-99ED-A2361CFB07EB}" type="slidenum">
              <a:rPr lang="en-US" smtClean="0">
                <a:solidFill>
                  <a:prstClr val="black"/>
                </a:solidFill>
              </a:rPr>
              <a:pPr>
                <a:defRPr/>
              </a:pPr>
              <a:t>27</a:t>
            </a:fld>
            <a:endParaRPr 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32500" lnSpcReduction="20000"/>
          </a:bodyPr>
          <a:lstStyle/>
          <a:p>
            <a:pPr algn="l" rtl="0"/>
            <a:endParaRPr lang="en-US" b="1" dirty="0" smtClean="0"/>
          </a:p>
          <a:p>
            <a:pPr algn="l" rtl="0"/>
            <a:r>
              <a:rPr lang="en-US" dirty="0" smtClean="0"/>
              <a:t>For Jabir (may Allah be pleased with him) said in his long hadeeth,</a:t>
            </a:r>
          </a:p>
          <a:p>
            <a:pPr algn="r" rtl="1"/>
            <a:r>
              <a:rPr lang="en-US" b="1" dirty="0" smtClean="0"/>
              <a:t>" </a:t>
            </a:r>
            <a:r>
              <a:rPr lang="ar-SA" b="1" dirty="0" smtClean="0"/>
              <a:t>ثُمَّ خَرَجَ من الْبَابِ إلى الصَّفَا فلما دَنَا من الصَّفَا قَرَأَ  إِنَّ الصَّفَا والْمَرْوَةَ من شَعَائِرِ اللَّهِ   أَبْدَأُ بِمَا بَدَأَ الله بِهِ فَبَدَأَ بِالصَّفَا فَرَقِيَ عليه حتى رَأَى الْبَيْتَ فَاسْتَقْبَلَ الْقِبْلَةَ فَوَحَّدَ اللَّهَ وَكَبَّرَهُ وقال لَا إِلَهَ إلا الله وَحْدَهُ لَا شَرِيكَ له له الْمُلْكُ وَلَهُ الْحَمْدُ وهو على كل شَيْءٍ قَدِيرٌ لَا إِلَهَ إلا الله وَحْدَهُ أَنْجَزَ وَعْدَهُ وَنَصَرَ عَبْدَهُ وَهَزَمَ الْأَحْزَابَ وَحْدَهُ ثُمَّ دَعَا بين ذلك قال مِثْلَ هذا ثَلَاثَ مَرَّاتٍ ثُمَّ نَزَلَ إلى الْمَرْوَةِ حتى إذا انْصَبَّتْ قَدَمَاهُ في بَطْنِ الْوَادِي سَعَى حتى إذا صَعِدَتَا مَشَى حتى أتى الْمَرْوَةَ فَفَعَلَ على الْمَرْوَةِ كما فَعَلَ على الصَّفَا حتى إذا كان آخِرُ طَوَافِهِ على الْمَرْوَةِ</a:t>
            </a:r>
            <a:r>
              <a:rPr lang="en-US" b="1" dirty="0" smtClean="0"/>
              <a:t>"</a:t>
            </a:r>
          </a:p>
          <a:p>
            <a:pPr algn="l" rtl="0"/>
            <a:r>
              <a:rPr lang="en-US" b="1" dirty="0" smtClean="0"/>
              <a:t>“He then went out of the gate to as-</a:t>
            </a:r>
            <a:r>
              <a:rPr lang="en-US" b="1" dirty="0" err="1" smtClean="0"/>
              <a:t>Safa</a:t>
            </a:r>
            <a:r>
              <a:rPr lang="en-US" b="1" dirty="0" smtClean="0"/>
              <a:t> and as he came near it he recited:" Al-</a:t>
            </a:r>
            <a:r>
              <a:rPr lang="en-US" b="1" dirty="0" err="1" smtClean="0"/>
              <a:t>Safa</a:t>
            </a:r>
            <a:r>
              <a:rPr lang="en-US" b="1" dirty="0" smtClean="0"/>
              <a:t>' and al-</a:t>
            </a:r>
            <a:r>
              <a:rPr lang="en-US" b="1" dirty="0" err="1" smtClean="0"/>
              <a:t>Marwa</a:t>
            </a:r>
            <a:r>
              <a:rPr lang="en-US" b="1" dirty="0" smtClean="0"/>
              <a:t> are among the signs appointed by Allah," adding, I begin with what Allah (has commanded me) to begin. He first climbed al-</a:t>
            </a:r>
            <a:r>
              <a:rPr lang="en-US" b="1" dirty="0" err="1" smtClean="0"/>
              <a:t>Safa</a:t>
            </a:r>
            <a:r>
              <a:rPr lang="en-US" b="1" dirty="0" smtClean="0"/>
              <a:t>' till he saw the House, and facing the </a:t>
            </a:r>
            <a:r>
              <a:rPr lang="en-US" b="1" dirty="0" err="1" smtClean="0"/>
              <a:t>Qibla</a:t>
            </a:r>
            <a:r>
              <a:rPr lang="en-US" b="1" dirty="0" smtClean="0"/>
              <a:t> he declared the Oneness of Allah, glorified Him, and said:" There is no god but Allah, One; there is no partner with Him. His is the Sovereignty. To Him all praises are due. And He is Powerful over everything. There is no god but Allah alone, who fulfilled His promise, helped His servant and routed the confederates alone." He then made supplication in the course of saying such words three times. He then descended and walked towards al-</a:t>
            </a:r>
            <a:r>
              <a:rPr lang="en-US" b="1" dirty="0" err="1" smtClean="0"/>
              <a:t>Marwa</a:t>
            </a:r>
            <a:r>
              <a:rPr lang="en-US" b="1" dirty="0" smtClean="0"/>
              <a:t>, and when his feet came down in the bottom of the valley, he ran, and when he began to ascend, he walked until he reached al-</a:t>
            </a:r>
            <a:r>
              <a:rPr lang="en-US" b="1" dirty="0" err="1" smtClean="0"/>
              <a:t>Marwa</a:t>
            </a:r>
            <a:r>
              <a:rPr lang="en-US" b="1" dirty="0" smtClean="0"/>
              <a:t>. There he did as he had done at al-</a:t>
            </a:r>
            <a:r>
              <a:rPr lang="en-US" b="1" dirty="0" err="1" smtClean="0"/>
              <a:t>Safa</a:t>
            </a:r>
            <a:r>
              <a:rPr lang="en-US" b="1" dirty="0" smtClean="0"/>
              <a:t>'. And it was his last running at al-</a:t>
            </a:r>
            <a:r>
              <a:rPr lang="en-US" b="1" dirty="0" err="1" smtClean="0"/>
              <a:t>Marwa</a:t>
            </a:r>
            <a:r>
              <a:rPr lang="en-US" b="1" dirty="0" smtClean="0"/>
              <a:t>.” (M)</a:t>
            </a:r>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28</a:t>
            </a:fld>
            <a:endParaRPr lang="ar-EG">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29</a:t>
            </a:fld>
            <a:endParaRPr lang="ar-EG">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For the Prophet </a:t>
            </a:r>
            <a:r>
              <a:rPr lang="en-US" dirty="0" smtClean="0">
                <a:sym typeface="AGA Arabesque"/>
              </a:rPr>
              <a:t></a:t>
            </a:r>
            <a:r>
              <a:rPr lang="en-US" dirty="0" smtClean="0"/>
              <a:t> said, in the hadeeth of Jabir,</a:t>
            </a:r>
          </a:p>
          <a:p>
            <a:pPr algn="l" rtl="0"/>
            <a:r>
              <a:rPr lang="en-US" b="1" dirty="0" smtClean="0"/>
              <a:t>" </a:t>
            </a:r>
            <a:r>
              <a:rPr lang="ar-SA" b="1" dirty="0" smtClean="0"/>
              <a:t>لو أَنِّي اسْتَقْبَلْتُ من أَمْرِي ما اسْتَدْبَرْتُ لم أَسُقْ الْهَدْيَ وَجَعَلْتُهَا عُمْرَةً فَمَنْ كان مِنْكُمْ ليس معه هَدْيٌ فَلْيَحِلَّ وَلْيَجْعَلْهَا عُمْرَةً</a:t>
            </a:r>
            <a:r>
              <a:rPr lang="en-US" b="1" dirty="0" smtClean="0"/>
              <a:t>"</a:t>
            </a:r>
          </a:p>
          <a:p>
            <a:pPr algn="l" rtl="0"/>
            <a:r>
              <a:rPr lang="en-US" b="1" dirty="0" smtClean="0"/>
              <a:t>“…if I had known beforehand what I have come to know afterwards, I would not have brought sacrificial animals and would have performed an 'Umrah. Therefore, he who among you has no sacrificial animals with him should remove Ihram and treat it as an 'Umrah." (M). </a:t>
            </a:r>
          </a:p>
          <a:p>
            <a:pPr algn="l" rtl="0"/>
            <a:endParaRPr lang="ar-EG" dirty="0" smtClean="0"/>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30</a:t>
            </a:fld>
            <a:endParaRPr lang="ar-EG">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90584F-E6EC-45F5-8DCC-9E71100C1660}" type="slidenum">
              <a:rPr lang="en-US" smtClean="0">
                <a:solidFill>
                  <a:prstClr val="black"/>
                </a:solidFill>
              </a:rPr>
              <a:pPr/>
              <a:t>4</a:t>
            </a:fld>
            <a:endParaRPr lang="en-US">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AB4498-312D-40AB-A092-45C3951C7846}" type="slidenum">
              <a:rPr lang="en-US">
                <a:solidFill>
                  <a:prstClr val="black"/>
                </a:solidFill>
              </a:rPr>
              <a:pPr/>
              <a:t>31</a:t>
            </a:fld>
            <a:endParaRPr lang="en-US">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32500" lnSpcReduction="20000"/>
          </a:bodyPr>
          <a:lstStyle/>
          <a:p>
            <a:pPr algn="l" rtl="0"/>
            <a:r>
              <a:rPr lang="en-US" dirty="0" smtClean="0"/>
              <a:t>1 For they would get water on that day for ‘Arafat and Mina. </a:t>
            </a:r>
          </a:p>
          <a:p>
            <a:pPr algn="l" rtl="0"/>
            <a:endParaRPr lang="en-US" dirty="0" smtClean="0"/>
          </a:p>
          <a:p>
            <a:pPr algn="l" rtl="0"/>
            <a:r>
              <a:rPr lang="en-US" dirty="0" smtClean="0"/>
              <a:t>2  The Stay in Mina on the 8</a:t>
            </a:r>
            <a:r>
              <a:rPr lang="en-US" baseline="30000" dirty="0" smtClean="0"/>
              <a:t>th</a:t>
            </a:r>
            <a:r>
              <a:rPr lang="en-US" dirty="0" smtClean="0"/>
              <a:t>.</a:t>
            </a:r>
          </a:p>
          <a:p>
            <a:pPr algn="l" rtl="0"/>
            <a:r>
              <a:rPr lang="en-US" dirty="0" smtClean="0"/>
              <a:t> Imam Ibn Qudamah skipped the stay in Mina on the way to ‘Arafat; probably unintentionally, for it is known that the Sunnah is to go to Mina first and sleep over in Mina until the following day; the ninth, and then proceed to ‘Arafat after sunrise, thus, praying five mandatory prayers in Mina. </a:t>
            </a:r>
          </a:p>
          <a:p>
            <a:pPr lvl="0" algn="l" rtl="0"/>
            <a:r>
              <a:rPr lang="en-US" dirty="0" smtClean="0"/>
              <a:t>This is clear from the long hadeeth of Jabir:</a:t>
            </a:r>
          </a:p>
          <a:p>
            <a:pPr algn="r" rtl="1"/>
            <a:r>
              <a:rPr lang="en-US" b="1" dirty="0" smtClean="0"/>
              <a:t>" </a:t>
            </a:r>
            <a:r>
              <a:rPr lang="ar-SA" b="1" dirty="0" smtClean="0"/>
              <a:t>فلما كان يَوْمُ التَّرْوِيَةِ تَوَجَّهُوا إلى مِنًى فَأَهَلُّوا بِالْحَجِّ وَرَكِبَ رسول اللَّهِ  صلى الله عليه وسلم  فَصَلَّى بها الظُّهْرَ وَالْعَصْرَ وَالْمَغْرِبَ وَالْعِشَاءَ وَالْفَجْرَ ثُمَّ مَكَثَ قَلِيلًا حتى طَلَعَتْ الشَّمْسُ وَأَمَرَ بِقُبَّةٍ من شَعَرٍ تُضْرَبُ له بِنَمِرَةَ فَسَارَ رسول اللَّهِ  صلى الله عليه وسلم  ولا تَشُكُّ قُرَيْشٌ إلا أَنَّهُ وَاقِفٌ عِنْدَ الْمَشْعَرِ الْحَرَامِ كما كانت قُرَيْشٌ تَصْنَعُ في الْجَاهِلِيَّةِ فَأَجَازَ رسول اللَّهِ  صلى الله عليه وسلم  حتى أتى عَرَفَةَ </a:t>
            </a:r>
            <a:r>
              <a:rPr lang="en-US" b="1" dirty="0" smtClean="0"/>
              <a:t>"</a:t>
            </a:r>
          </a:p>
          <a:p>
            <a:pPr algn="l" rtl="0"/>
            <a:r>
              <a:rPr lang="en-US" b="1" dirty="0" smtClean="0"/>
              <a:t>"When it was the day of </a:t>
            </a:r>
            <a:r>
              <a:rPr lang="en-US" b="1" dirty="0" err="1" smtClean="0"/>
              <a:t>Tarwiya</a:t>
            </a:r>
            <a:r>
              <a:rPr lang="en-US" b="1" dirty="0" smtClean="0"/>
              <a:t> (8th of </a:t>
            </a:r>
            <a:r>
              <a:rPr lang="en-US" b="1" dirty="0" err="1" smtClean="0"/>
              <a:t>Dhu'l-Hijja</a:t>
            </a:r>
            <a:r>
              <a:rPr lang="en-US" b="1" dirty="0" smtClean="0"/>
              <a:t>) they went to Mina and put on the Ihram for Hajj and the Messenger of Allah </a:t>
            </a:r>
            <a:r>
              <a:rPr lang="en-US" b="1" dirty="0" smtClean="0">
                <a:sym typeface="AGA Arabesque"/>
              </a:rPr>
              <a:t></a:t>
            </a:r>
            <a:r>
              <a:rPr lang="en-US" b="1" dirty="0" smtClean="0"/>
              <a:t> rode and led the noon, afternoon, sunset 'Isha' and dawn prayers. He then waited a little till the sun had risen, and commanded that a tent of hair should be pitched at </a:t>
            </a:r>
            <a:r>
              <a:rPr lang="en-US" b="1" dirty="0" err="1" smtClean="0"/>
              <a:t>Namira</a:t>
            </a:r>
            <a:r>
              <a:rPr lang="en-US" b="1" dirty="0" smtClean="0"/>
              <a:t>. The Messenger of Allah </a:t>
            </a:r>
            <a:r>
              <a:rPr lang="en-US" b="1" dirty="0" smtClean="0">
                <a:sym typeface="AGA Arabesque"/>
              </a:rPr>
              <a:t></a:t>
            </a:r>
            <a:r>
              <a:rPr lang="en-US" b="1" dirty="0" smtClean="0"/>
              <a:t> then set out and </a:t>
            </a:r>
            <a:r>
              <a:rPr lang="en-US" b="1" dirty="0" err="1" smtClean="0"/>
              <a:t>Quraish</a:t>
            </a:r>
            <a:r>
              <a:rPr lang="en-US" b="1" dirty="0" smtClean="0"/>
              <a:t> did not doubt that he would stop at al-</a:t>
            </a:r>
            <a:r>
              <a:rPr lang="en-US" b="1" dirty="0" err="1" smtClean="0"/>
              <a:t>Mash'ar</a:t>
            </a:r>
            <a:r>
              <a:rPr lang="en-US" b="1" dirty="0" smtClean="0"/>
              <a:t> al-</a:t>
            </a:r>
            <a:r>
              <a:rPr lang="en-US" b="1" dirty="0" err="1" smtClean="0"/>
              <a:t>Haram</a:t>
            </a:r>
            <a:r>
              <a:rPr lang="en-US" b="1" dirty="0" smtClean="0"/>
              <a:t> (the sacred site) as </a:t>
            </a:r>
            <a:r>
              <a:rPr lang="en-US" b="1" dirty="0" err="1" smtClean="0"/>
              <a:t>Quraish</a:t>
            </a:r>
            <a:r>
              <a:rPr lang="en-US" b="1" dirty="0" smtClean="0"/>
              <a:t> used to do in the pre-Islamic period. The Messenger of Allah</a:t>
            </a:r>
            <a:r>
              <a:rPr lang="en-US" b="1" dirty="0" smtClean="0">
                <a:sym typeface="AGA Arabesque"/>
              </a:rPr>
              <a:t></a:t>
            </a:r>
            <a:r>
              <a:rPr lang="en-US" b="1" dirty="0" smtClean="0"/>
              <a:t>; however, passed on till he came to 'Arafat.”</a:t>
            </a:r>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32</a:t>
            </a:fld>
            <a:endParaRPr lang="ar-EG">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40000" lnSpcReduction="20000"/>
          </a:bodyPr>
          <a:lstStyle/>
          <a:p>
            <a:pPr algn="l" rtl="0"/>
            <a:r>
              <a:rPr lang="en-US" dirty="0" smtClean="0"/>
              <a:t>This is what is to be done in ‘Arafat before the prayer from the hadeeth of Jabir:</a:t>
            </a:r>
          </a:p>
          <a:p>
            <a:pPr algn="r" rtl="1"/>
            <a:r>
              <a:rPr lang="en-US" b="1" dirty="0" smtClean="0"/>
              <a:t>" </a:t>
            </a:r>
            <a:r>
              <a:rPr lang="ar-SA" b="1" dirty="0" smtClean="0"/>
              <a:t>حتى إذا زَاغَتْ الشَّمْسُ أَمَرَ بِالْقَصْوَاءِ فَرُحِلَتْ له فَأَتَى بَطْنَ الْوَادِي فَخَطَبَ الناس</a:t>
            </a:r>
            <a:r>
              <a:rPr lang="en-US" b="1" dirty="0" smtClean="0"/>
              <a:t>" </a:t>
            </a:r>
          </a:p>
          <a:p>
            <a:pPr algn="l" rtl="0"/>
            <a:r>
              <a:rPr lang="en-US" b="1" dirty="0" smtClean="0"/>
              <a:t>“There [in the tent] he dismounted till the sun had passed the meridian; he commanded that al-</a:t>
            </a:r>
            <a:r>
              <a:rPr lang="en-US" b="1" dirty="0" err="1" smtClean="0"/>
              <a:t>Qaswa</a:t>
            </a:r>
            <a:r>
              <a:rPr lang="en-US" b="1" dirty="0" smtClean="0"/>
              <a:t> (his she-camel) should be brought and saddled for him. Then he came to the bottom of the valley, and gave a speech to the people.”</a:t>
            </a:r>
          </a:p>
          <a:p>
            <a:pPr algn="l" rtl="0"/>
            <a:r>
              <a:rPr lang="en-US" dirty="0" smtClean="0"/>
              <a:t>After that, he prayed and proceeded to stand at the standing station, as in the hadeeth of Jabir:</a:t>
            </a:r>
          </a:p>
          <a:p>
            <a:pPr algn="r" rtl="1"/>
            <a:r>
              <a:rPr lang="en-US" b="1" dirty="0" smtClean="0"/>
              <a:t>" </a:t>
            </a:r>
            <a:r>
              <a:rPr lang="ar-SA" b="1" dirty="0" smtClean="0"/>
              <a:t>ثُمَّ أَذَّنَ ثُمَّ أَقَامَ فَصَلَّى الظُّهْرَ ثُمَّ أَقَامَ فَصَلَّى الْعَصْرَ ولم يُصَلِّ بَيْنَهُمَا شيئا</a:t>
            </a:r>
            <a:r>
              <a:rPr lang="en-US" b="1" dirty="0" smtClean="0"/>
              <a:t>"</a:t>
            </a:r>
          </a:p>
          <a:p>
            <a:pPr algn="l" rtl="0"/>
            <a:r>
              <a:rPr lang="en-US" b="1" dirty="0" smtClean="0"/>
              <a:t>“(Bilal then) pronounced </a:t>
            </a:r>
            <a:r>
              <a:rPr lang="en-US" b="1" dirty="0" err="1" smtClean="0"/>
              <a:t>Adhan</a:t>
            </a:r>
            <a:r>
              <a:rPr lang="en-US" b="1" dirty="0" smtClean="0"/>
              <a:t> and later on </a:t>
            </a:r>
            <a:r>
              <a:rPr lang="en-US" b="1" dirty="0" err="1" smtClean="0"/>
              <a:t>Iqama</a:t>
            </a:r>
            <a:r>
              <a:rPr lang="en-US" b="1" dirty="0" smtClean="0"/>
              <a:t> and he (the Prophet) led the noon prayer. He (Bilal) then </a:t>
            </a:r>
            <a:r>
              <a:rPr lang="en-US" b="1" dirty="0" err="1" smtClean="0"/>
              <a:t>pronouced</a:t>
            </a:r>
            <a:r>
              <a:rPr lang="en-US" b="1" dirty="0" smtClean="0"/>
              <a:t> the </a:t>
            </a:r>
            <a:r>
              <a:rPr lang="en-US" b="1" dirty="0" err="1" smtClean="0"/>
              <a:t>Iqama</a:t>
            </a:r>
            <a:r>
              <a:rPr lang="en-US" b="1" dirty="0" smtClean="0"/>
              <a:t> and he (the Prophet) led the afternoon prayer and he observed no other prayer in-between the two.”</a:t>
            </a:r>
          </a:p>
          <a:p>
            <a:pPr algn="l" rtl="0"/>
            <a:r>
              <a:rPr lang="en-US" dirty="0" smtClean="0"/>
              <a:t>For Jabir (may Allah be pleased with him) said in his long hadeeth:</a:t>
            </a:r>
          </a:p>
          <a:p>
            <a:pPr algn="r" rtl="1"/>
            <a:r>
              <a:rPr lang="en-US" b="1" dirty="0" smtClean="0"/>
              <a:t>" </a:t>
            </a:r>
            <a:r>
              <a:rPr lang="ar-SA" b="1" dirty="0" smtClean="0"/>
              <a:t>ثُمَّ رَكِبَ رسول اللَّهِ  صلى الله عليه وسلم  حتى أتى الْمَوْقِفَ فَجَعَلَ بَطْنَ نَاقَتِهِ الْقَصْوَاءِ إلى الصَّخَرَاتِ وَجَعَلَ حَبْلَ الْمُشَاةِ بين يَدَيْهِ وَاسْتَقْبَلَ الْقِبْلَةَ </a:t>
            </a:r>
            <a:r>
              <a:rPr lang="en-US" b="1" dirty="0" smtClean="0"/>
              <a:t>"</a:t>
            </a:r>
          </a:p>
          <a:p>
            <a:pPr algn="l" rtl="0"/>
            <a:r>
              <a:rPr lang="en-US" b="1" dirty="0" smtClean="0"/>
              <a:t>“The Messenger of Allah </a:t>
            </a:r>
            <a:r>
              <a:rPr lang="en-US" b="1" dirty="0" smtClean="0">
                <a:sym typeface="AGA Arabesque"/>
              </a:rPr>
              <a:t></a:t>
            </a:r>
            <a:r>
              <a:rPr lang="en-US" b="1" dirty="0" smtClean="0"/>
              <a:t> then mounted his camel and went to the place of standing, making his she-camel, al-</a:t>
            </a:r>
            <a:r>
              <a:rPr lang="en-US" b="1" dirty="0" err="1" smtClean="0"/>
              <a:t>Qaswa</a:t>
            </a:r>
            <a:r>
              <a:rPr lang="en-US" b="1" dirty="0" smtClean="0"/>
              <a:t>’, turn towards the side where there were rocks, having the path taken by those who went on foot in front of him, and faced the </a:t>
            </a:r>
            <a:r>
              <a:rPr lang="en-US" b="1" dirty="0" err="1" smtClean="0"/>
              <a:t>Qibla</a:t>
            </a:r>
            <a:r>
              <a:rPr lang="en-US" b="1" dirty="0" smtClean="0"/>
              <a:t>.”</a:t>
            </a:r>
          </a:p>
          <a:p>
            <a:pPr algn="l" rtl="0"/>
            <a:r>
              <a:rPr lang="en-US" dirty="0" smtClean="0"/>
              <a:t>For the Prophet </a:t>
            </a:r>
            <a:r>
              <a:rPr lang="en-US" dirty="0" smtClean="0">
                <a:sym typeface="AGA Arabesque"/>
              </a:rPr>
              <a:t></a:t>
            </a:r>
            <a:r>
              <a:rPr lang="en-US" dirty="0" smtClean="0"/>
              <a:t> said,</a:t>
            </a:r>
          </a:p>
          <a:p>
            <a:pPr algn="r" rtl="1"/>
            <a:r>
              <a:rPr lang="en-US" b="1" dirty="0" smtClean="0"/>
              <a:t>"</a:t>
            </a:r>
            <a:r>
              <a:rPr lang="ar-SA" b="1" dirty="0" smtClean="0"/>
              <a:t>أَفْضَلُ الدُّعَاءِ دُعَاءُ يَوْمِ عَرَفَةَ وَأَفْضَلُ ما قلت أنا وَالنَّبِيُّونَ من قَبْلِي لاَ إِلَهَ إِلاَّ الله وَحْدَهُ لاَ شَرِيكَ له</a:t>
            </a:r>
            <a:r>
              <a:rPr lang="en-US" b="1" dirty="0" smtClean="0"/>
              <a:t>"</a:t>
            </a:r>
          </a:p>
          <a:p>
            <a:pPr algn="l" rtl="0"/>
            <a:r>
              <a:rPr lang="en-US" b="1" dirty="0" smtClean="0"/>
              <a:t>“The best supplication is that of the day of ‘Arafat. And the best word I and the Prophets before me have said is, “There is no God but Allah, alone without partners; to Him belongs the dominion and all praise is due to Him; in His hands is all goodness and He is all-capable of all things.” (Ba, Malik; Albani: Auth).</a:t>
            </a:r>
          </a:p>
          <a:p>
            <a:pPr algn="l" rtl="0"/>
            <a:r>
              <a:rPr lang="en-US" dirty="0" smtClean="0"/>
              <a:t>For Jabir said in his long hadeeth:</a:t>
            </a:r>
          </a:p>
          <a:p>
            <a:pPr algn="r" rtl="1"/>
            <a:r>
              <a:rPr lang="en-US" b="1" dirty="0" smtClean="0"/>
              <a:t>"</a:t>
            </a:r>
            <a:r>
              <a:rPr lang="ar-SA" b="1" dirty="0" smtClean="0"/>
              <a:t>فلم يَزَلْ وَاقِفًا حتى غَرَبَتْ الشَّمْسُ وَذَهَبَتْ الصُّفْرَةُ قَلِيلًا حتى غَابَ الْقُرْصُ</a:t>
            </a:r>
            <a:r>
              <a:rPr lang="en-US" b="1" dirty="0" smtClean="0"/>
              <a:t>"</a:t>
            </a:r>
          </a:p>
          <a:p>
            <a:pPr algn="l" rtl="0"/>
            <a:r>
              <a:rPr lang="en-US" b="1" dirty="0" smtClean="0"/>
              <a:t>“He kept standing there till the sun set, and the yellow light had somewhat gone, and the disc of the sun had disappeared.”</a:t>
            </a:r>
          </a:p>
          <a:p>
            <a:pPr algn="l" rtl="0"/>
            <a:r>
              <a:rPr lang="en-US" dirty="0" smtClean="0"/>
              <a:t>A way between two mountains after ‘Arafat, which is not the route the Prophet </a:t>
            </a:r>
            <a:r>
              <a:rPr lang="en-US" dirty="0" smtClean="0">
                <a:sym typeface="AGA Arabesque"/>
              </a:rPr>
              <a:t></a:t>
            </a:r>
            <a:r>
              <a:rPr lang="en-US" dirty="0" smtClean="0"/>
              <a:t> took coming to ‘Arafat and known as </a:t>
            </a:r>
            <a:r>
              <a:rPr lang="en-US" dirty="0" err="1" smtClean="0"/>
              <a:t>Dabb</a:t>
            </a:r>
            <a:r>
              <a:rPr lang="en-US" dirty="0" smtClean="0"/>
              <a:t>. </a:t>
            </a:r>
          </a:p>
          <a:p>
            <a:pPr algn="l" rtl="0"/>
            <a:endParaRPr lang="ar-EG" dirty="0" smtClean="0"/>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33</a:t>
            </a:fld>
            <a:endParaRPr lang="ar-EG">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34</a:t>
            </a:fld>
            <a:endParaRPr lang="ar-EG">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47500" lnSpcReduction="20000"/>
          </a:bodyPr>
          <a:lstStyle/>
          <a:p>
            <a:pPr algn="l" rtl="0"/>
            <a:r>
              <a:rPr lang="en-US" dirty="0" smtClean="0"/>
              <a:t>For Jabir said in his long hadeeth:</a:t>
            </a:r>
          </a:p>
          <a:p>
            <a:pPr algn="r" rtl="1"/>
            <a:r>
              <a:rPr lang="en-US" b="1" dirty="0" smtClean="0"/>
              <a:t>" </a:t>
            </a:r>
            <a:r>
              <a:rPr lang="ar-SA" b="1" dirty="0" smtClean="0"/>
              <a:t>وَدَفَعَ رسول اللَّهِ  صلى الله عليه وسلم  وقد شَنَقَ لِلْقَصْوَاءِ الزِّمَامَ حتى إِنَّ رَأْسَهَا لَيُصِيبُ مَوْرِكَ رَحْلِهِ وَيَقُولُ بيده اليمني أَيُّهَا الناس السَّكِينَةَ السَّكِينَةَ</a:t>
            </a:r>
            <a:r>
              <a:rPr lang="en-US" b="1" dirty="0" smtClean="0"/>
              <a:t>"</a:t>
            </a:r>
          </a:p>
          <a:p>
            <a:pPr algn="l" rtl="0"/>
            <a:r>
              <a:rPr lang="en-US" b="1" dirty="0" smtClean="0"/>
              <a:t>“and he pulled the nose string of al-</a:t>
            </a:r>
            <a:r>
              <a:rPr lang="en-US" b="1" dirty="0" err="1" smtClean="0"/>
              <a:t>Qaswa</a:t>
            </a:r>
            <a:r>
              <a:rPr lang="en-US" b="1" dirty="0" smtClean="0"/>
              <a:t>’ (the she-camel of the Prophet) so forcefully that its head touched the saddle (in order to keep her under perfect control), and he pointed to the people with his right hand to be moderate (in speed) and to be calm.”</a:t>
            </a:r>
          </a:p>
          <a:p>
            <a:pPr algn="l" rtl="0"/>
            <a:r>
              <a:rPr lang="en-US" dirty="0" smtClean="0"/>
              <a:t>For Jabir said in his long hadeeth:</a:t>
            </a:r>
          </a:p>
          <a:p>
            <a:pPr algn="r" rtl="1"/>
            <a:r>
              <a:rPr lang="en-US" b="1" dirty="0" smtClean="0"/>
              <a:t>" </a:t>
            </a:r>
            <a:r>
              <a:rPr lang="ar-SA" b="1" dirty="0" smtClean="0"/>
              <a:t>حتى أتى الْمُزْدَلِفَةَ فَصَلَّى بها الْمَغْرِبَ وَالْعِشَاءَ بِأَذَانٍ وَاحِدٍ وَإِقَامَتَيْنِ ولم يُسَبِّحْ بَيْنَهُمَا شيئا ثُمَّ اضْطَجَعَ رسول اللَّهِ  صلى الله عليه وسلم  حتى طَلَعَ الْفَجْرُ</a:t>
            </a:r>
            <a:r>
              <a:rPr lang="en-US" b="1" dirty="0" smtClean="0"/>
              <a:t>"</a:t>
            </a:r>
          </a:p>
          <a:p>
            <a:pPr algn="l" rtl="0"/>
            <a:r>
              <a:rPr lang="en-US" b="1" dirty="0" smtClean="0"/>
              <a:t>“Until he reached al-</a:t>
            </a:r>
            <a:r>
              <a:rPr lang="en-US" b="1" dirty="0" err="1" smtClean="0"/>
              <a:t>Muzdalifa</a:t>
            </a:r>
            <a:r>
              <a:rPr lang="en-US" b="1" dirty="0" smtClean="0"/>
              <a:t>, there he led the evening and 'Isha prayers with one </a:t>
            </a:r>
            <a:r>
              <a:rPr lang="en-US" b="1" dirty="0" err="1" smtClean="0"/>
              <a:t>Adhan</a:t>
            </a:r>
            <a:r>
              <a:rPr lang="en-US" b="1" dirty="0" smtClean="0"/>
              <a:t> and two </a:t>
            </a:r>
            <a:r>
              <a:rPr lang="en-US" b="1" dirty="0" err="1" smtClean="0"/>
              <a:t>Iqamas</a:t>
            </a:r>
            <a:r>
              <a:rPr lang="en-US" b="1" dirty="0" smtClean="0"/>
              <a:t> and did not glorify (Allah) in between them (he did not observe any supererogatory rak'ahs between Maghrib and 'Isha' prayers). The Messenger of Allah </a:t>
            </a:r>
            <a:r>
              <a:rPr lang="en-US" b="1" dirty="0" smtClean="0">
                <a:sym typeface="AGA Arabesque"/>
              </a:rPr>
              <a:t></a:t>
            </a:r>
            <a:r>
              <a:rPr lang="en-US" b="1" dirty="0" smtClean="0"/>
              <a:t> then lay down till dawn”</a:t>
            </a:r>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35</a:t>
            </a:fld>
            <a:endParaRPr lang="ar-EG">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47500" lnSpcReduction="20000"/>
          </a:bodyPr>
          <a:lstStyle/>
          <a:p>
            <a:pPr algn="l" rtl="0"/>
            <a:r>
              <a:rPr lang="en-US" dirty="0" smtClean="0"/>
              <a:t>For Jabir said in his long hadeeth:</a:t>
            </a:r>
          </a:p>
          <a:p>
            <a:pPr algn="r" rtl="1"/>
            <a:r>
              <a:rPr lang="en-US" b="1" dirty="0" smtClean="0"/>
              <a:t>" </a:t>
            </a:r>
            <a:r>
              <a:rPr lang="ar-SA" b="1" dirty="0" smtClean="0"/>
              <a:t>وَصَلَّى الْفَجْرَ حين تَبَيَّنَ له الصُّبْحُ بِأَذَانٍ وَإِقَامَةٍ ثُمَّ رَكِبَ الْقَصْوَاءَ حتى أتى الْمَشْعَرَ الْحَرَامَ فَاسْتَقْبَلَ الْقِبْلَةَ فَدَعَاهُ وَكَبَّرَهُ وَهَلَّلَهُ وَوَحَّدَهُ فلم يَزَلْ وَاقِفًا حتى أَسْفَرَ جِدًّا فَدَفَعَ قبل أَنْ تَطْلُعَ الشَّمْسُ</a:t>
            </a:r>
            <a:r>
              <a:rPr lang="en-US" b="1" dirty="0" smtClean="0"/>
              <a:t>"</a:t>
            </a:r>
          </a:p>
          <a:p>
            <a:pPr algn="l" rtl="0"/>
            <a:r>
              <a:rPr lang="en-US" b="1" dirty="0" smtClean="0"/>
              <a:t>“and offered the dawn prayer with an </a:t>
            </a:r>
            <a:r>
              <a:rPr lang="en-US" b="1" dirty="0" err="1" smtClean="0"/>
              <a:t>Adhan</a:t>
            </a:r>
            <a:r>
              <a:rPr lang="en-US" b="1" dirty="0" smtClean="0"/>
              <a:t> and </a:t>
            </a:r>
            <a:r>
              <a:rPr lang="en-US" b="1" dirty="0" err="1" smtClean="0"/>
              <a:t>Iqama</a:t>
            </a:r>
            <a:r>
              <a:rPr lang="en-US" b="1" dirty="0" smtClean="0"/>
              <a:t> when the morning light was clear. He again mounted al-</a:t>
            </a:r>
            <a:r>
              <a:rPr lang="en-US" b="1" dirty="0" err="1" smtClean="0"/>
              <a:t>Qaswa</a:t>
            </a:r>
            <a:r>
              <a:rPr lang="en-US" b="1" dirty="0" smtClean="0"/>
              <a:t>, and when he came to al-</a:t>
            </a:r>
            <a:r>
              <a:rPr lang="en-US" b="1" dirty="0" err="1" smtClean="0"/>
              <a:t>Mash'ar</a:t>
            </a:r>
            <a:r>
              <a:rPr lang="en-US" b="1" dirty="0" smtClean="0"/>
              <a:t> al-</a:t>
            </a:r>
            <a:r>
              <a:rPr lang="en-US" b="1" dirty="0" err="1" smtClean="0"/>
              <a:t>Haram</a:t>
            </a:r>
            <a:r>
              <a:rPr lang="en-US" b="1" dirty="0" smtClean="0"/>
              <a:t>, he faced towards the </a:t>
            </a:r>
            <a:r>
              <a:rPr lang="en-US" b="1" dirty="0" err="1" smtClean="0"/>
              <a:t>Qibla</a:t>
            </a:r>
            <a:r>
              <a:rPr lang="en-US" b="1" dirty="0" smtClean="0"/>
              <a:t>, supplicated Him, Glorified Him, and pronounced His Uniqueness (La ilaha illa Allah) and Oneness, and continued standing till the daylight was very clear. He then went quickly before the sun rose.”</a:t>
            </a:r>
          </a:p>
          <a:p>
            <a:pPr algn="l" rtl="0"/>
            <a:r>
              <a:rPr lang="en-US" dirty="0" smtClean="0"/>
              <a:t>* This supplication is not from the Prophet</a:t>
            </a:r>
            <a:r>
              <a:rPr lang="en-US" dirty="0" smtClean="0">
                <a:sym typeface="AGA Arabesque"/>
              </a:rPr>
              <a:t></a:t>
            </a:r>
            <a:r>
              <a:rPr lang="en-US" dirty="0" smtClean="0"/>
              <a:t>, but you may use any supplication of your choice, as long as they are not made routine or part of the deen. </a:t>
            </a:r>
          </a:p>
          <a:p>
            <a:pPr algn="l" rtl="0"/>
            <a:r>
              <a:rPr lang="en-US" dirty="0" smtClean="0"/>
              <a:t>For Jabir  said in his long hadeeth:</a:t>
            </a:r>
          </a:p>
          <a:p>
            <a:pPr algn="r" rtl="1"/>
            <a:r>
              <a:rPr lang="en-US" b="1" dirty="0" smtClean="0"/>
              <a:t>" </a:t>
            </a:r>
            <a:r>
              <a:rPr lang="ar-SA" b="1" dirty="0" smtClean="0"/>
              <a:t>فلم يَزَلْ وَاقِفًا حتى أَسْفَرَ جِدًّا فَدَفَعَ قبل أَنْ تَطْلُعَ الشَّمْسُ</a:t>
            </a:r>
            <a:r>
              <a:rPr lang="en-US" b="1" dirty="0" smtClean="0"/>
              <a:t>"</a:t>
            </a:r>
          </a:p>
          <a:p>
            <a:pPr algn="l" rtl="0"/>
            <a:r>
              <a:rPr lang="en-US" b="1" dirty="0" smtClean="0"/>
              <a:t>“and continued standing till the daylight was very clear. He then went quickly before the sun rose.”</a:t>
            </a:r>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36</a:t>
            </a:fld>
            <a:endParaRPr lang="ar-EG">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70000" lnSpcReduction="20000"/>
          </a:bodyPr>
          <a:lstStyle/>
          <a:p>
            <a:pPr algn="l" rtl="0"/>
            <a:r>
              <a:rPr lang="en-US" i="1" dirty="0" err="1" smtClean="0"/>
              <a:t>Muhasser</a:t>
            </a:r>
            <a:r>
              <a:rPr lang="en-US" dirty="0" smtClean="0"/>
              <a:t>, literally, means ‘withholder’. The scholars indicted that it was called this because it is the place where the elephant of </a:t>
            </a:r>
            <a:r>
              <a:rPr lang="en-US" dirty="0" err="1" smtClean="0"/>
              <a:t>Abrahah</a:t>
            </a:r>
            <a:r>
              <a:rPr lang="en-US" dirty="0" smtClean="0"/>
              <a:t> was prevented from proceeding by Almighty Allah when </a:t>
            </a:r>
            <a:r>
              <a:rPr lang="en-US" dirty="0" err="1" smtClean="0"/>
              <a:t>Abraha</a:t>
            </a:r>
            <a:r>
              <a:rPr lang="en-US" dirty="0" smtClean="0"/>
              <a:t> came to demolish the Ka’bah. The Prophet </a:t>
            </a:r>
            <a:r>
              <a:rPr lang="en-US" dirty="0" smtClean="0">
                <a:sym typeface="AGA Arabesque"/>
              </a:rPr>
              <a:t></a:t>
            </a:r>
            <a:r>
              <a:rPr lang="en-US" dirty="0" smtClean="0"/>
              <a:t> would not like to stay a long time at a place where some of the previously-destroyed nations existed and were tormented. He said to his companions,</a:t>
            </a:r>
          </a:p>
          <a:p>
            <a:pPr algn="r" rtl="1"/>
            <a:r>
              <a:rPr lang="en-US" b="1" dirty="0" smtClean="0"/>
              <a:t>" </a:t>
            </a:r>
            <a:r>
              <a:rPr lang="ar-SA" b="1" dirty="0" smtClean="0"/>
              <a:t>لَا تَدْخُلُوا على هَؤُلَاءِ الْمُعَذَّبِينَ إلا أَنْ تَكُونُوا بَاكِينَ أَنْ يُصِيبَكُمْ مِثْلُ ما أَصَابَهُمْ </a:t>
            </a:r>
            <a:r>
              <a:rPr lang="en-US" b="1" dirty="0" smtClean="0"/>
              <a:t>"</a:t>
            </a:r>
          </a:p>
          <a:p>
            <a:pPr algn="l" rtl="0"/>
            <a:r>
              <a:rPr lang="en-US" b="1" dirty="0" smtClean="0"/>
              <a:t>“Do not enter upon those who were tormented, unless you are weeping, lest there befall you something like that which befell them.” (Ag)</a:t>
            </a:r>
          </a:p>
          <a:p>
            <a:pPr lvl="0" algn="l" rtl="0"/>
            <a:r>
              <a:rPr lang="en-US" dirty="0" smtClean="0"/>
              <a:t>There is a lesson here for those who keep bad company and take for intimate friends people who deserve the punishment of Almighty Allah. If the Prophet </a:t>
            </a:r>
            <a:r>
              <a:rPr lang="en-US" dirty="0" smtClean="0">
                <a:sym typeface="AGA Arabesque"/>
              </a:rPr>
              <a:t></a:t>
            </a:r>
            <a:r>
              <a:rPr lang="en-US" dirty="0" smtClean="0"/>
              <a:t> feared for his companions from merely existing in places where they lived hundreds of years before, what would you think about taking them as intimate companions?  </a:t>
            </a:r>
          </a:p>
          <a:p>
            <a:pPr algn="l" rtl="0"/>
            <a:r>
              <a:rPr lang="en-US" dirty="0" smtClean="0"/>
              <a:t>Jamrah is a heap of stones and Jamrat-ul-‘Aqabah is referred to as the al-Jamrat-ul-Kubra (the larger Jamrah).</a:t>
            </a:r>
          </a:p>
          <a:p>
            <a:pPr algn="l" rtl="0"/>
            <a:r>
              <a:rPr lang="en-US" dirty="0" smtClean="0"/>
              <a:t>Thrown in games and are usually like the size of an olive. </a:t>
            </a:r>
          </a:p>
          <a:p>
            <a:pPr algn="l" rtl="0"/>
            <a:r>
              <a:rPr lang="en-US" dirty="0" smtClean="0"/>
              <a:t>(B) Reported from Ibn ‘Abbas and </a:t>
            </a:r>
            <a:r>
              <a:rPr lang="en-US" dirty="0" err="1" smtClean="0"/>
              <a:t>Usamah</a:t>
            </a:r>
            <a:r>
              <a:rPr lang="en-US" dirty="0" smtClean="0"/>
              <a:t> that the Prophet </a:t>
            </a:r>
            <a:r>
              <a:rPr lang="en-US" dirty="0" smtClean="0">
                <a:sym typeface="AGA Arabesque"/>
              </a:rPr>
              <a:t></a:t>
            </a:r>
            <a:r>
              <a:rPr lang="en-US" dirty="0" smtClean="0"/>
              <a:t> continued the </a:t>
            </a:r>
            <a:r>
              <a:rPr lang="en-US" dirty="0" err="1" smtClean="0"/>
              <a:t>talbeyah</a:t>
            </a:r>
            <a:r>
              <a:rPr lang="en-US" dirty="0" smtClean="0"/>
              <a:t> until he threw Jamrat-ul-‘Aqabah. </a:t>
            </a:r>
          </a:p>
          <a:p>
            <a:pPr algn="l" rtl="0"/>
            <a:r>
              <a:rPr lang="en-US" dirty="0" smtClean="0"/>
              <a:t>For Jabir said in his long hadeeth:</a:t>
            </a:r>
          </a:p>
          <a:p>
            <a:pPr algn="r" rtl="1"/>
            <a:r>
              <a:rPr lang="en-US" b="1" dirty="0" smtClean="0"/>
              <a:t>"</a:t>
            </a:r>
            <a:r>
              <a:rPr lang="ar-SA" b="1" dirty="0" smtClean="0"/>
              <a:t>حتى أتى الْجَمْرَةَ التي عِنْدَ الشَّجَرَةِ فَرَمَاهَا بِسَبْعِ حَصَيَاتٍ يُكَبِّرُ مع كل حَصَاةٍ منها مِثْلِ حَصَى الْخَذْفِ رَمَى من بَطْنِ الْوَادِي ثُمَّ انْصَرَفَ إلى الْمَنْحَرِ</a:t>
            </a:r>
            <a:r>
              <a:rPr lang="en-US" b="1" dirty="0" smtClean="0"/>
              <a:t>"</a:t>
            </a:r>
          </a:p>
          <a:p>
            <a:pPr algn="l" rtl="0"/>
            <a:r>
              <a:rPr lang="en-US" b="1" dirty="0" smtClean="0"/>
              <a:t>“until he came to the bottom of </a:t>
            </a:r>
            <a:r>
              <a:rPr lang="en-US" b="1" dirty="0" err="1" smtClean="0"/>
              <a:t>Muhassir</a:t>
            </a:r>
            <a:r>
              <a:rPr lang="en-US" b="1" dirty="0" smtClean="0"/>
              <a:t>. He urged her (al-</a:t>
            </a:r>
            <a:r>
              <a:rPr lang="en-US" b="1" dirty="0" err="1" smtClean="0"/>
              <a:t>Qaswa</a:t>
            </a:r>
            <a:r>
              <a:rPr lang="en-US" b="1" dirty="0" smtClean="0"/>
              <a:t>) a little, and, following the middle road, which comes out at the greatest Jamrat, he came to the Jamrat which is near the tree. At this be threw seven small pebbles, saying Allah-u-Akbar while throwing each one of them in a manner in which the small pebbles are thrown (with the fingers) and this he did at the bottom of the valley. He then went to the place of sacrifice.” (M)</a:t>
            </a:r>
          </a:p>
          <a:p>
            <a:pPr algn="l" rtl="0"/>
            <a:r>
              <a:rPr lang="en-US" dirty="0" smtClean="0"/>
              <a:t>See: 581 &amp; 594</a:t>
            </a:r>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37</a:t>
            </a:fld>
            <a:endParaRPr lang="ar-EG">
              <a:solidFill>
                <a:prstClr val="black"/>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lnSpcReduction="10000"/>
          </a:bodyPr>
          <a:lstStyle/>
          <a:p>
            <a:pPr algn="l" rtl="0"/>
            <a:r>
              <a:rPr lang="en-US" dirty="0" smtClean="0"/>
              <a:t>First Tahallul</a:t>
            </a:r>
          </a:p>
          <a:p>
            <a:pPr lvl="0" algn="l" rtl="0"/>
            <a:r>
              <a:rPr lang="en-US" dirty="0" smtClean="0"/>
              <a:t> That is the popular position of (</a:t>
            </a:r>
            <a:r>
              <a:rPr lang="en-US" u="sng" dirty="0" smtClean="0"/>
              <a:t>A</a:t>
            </a:r>
            <a:r>
              <a:rPr lang="en-US" dirty="0" smtClean="0"/>
              <a:t>) + (</a:t>
            </a:r>
            <a:r>
              <a:rPr lang="en-US" u="sng" dirty="0" smtClean="0"/>
              <a:t>H</a:t>
            </a:r>
            <a:r>
              <a:rPr lang="en-US" dirty="0" smtClean="0"/>
              <a:t>) concerning the first tahallul; </a:t>
            </a:r>
          </a:p>
          <a:p>
            <a:pPr lvl="0" algn="l" rtl="0"/>
            <a:r>
              <a:rPr lang="en-US" dirty="0" smtClean="0"/>
              <a:t>(S + A2): after two of the following three: stoning, shaving or slaughtering; </a:t>
            </a:r>
          </a:p>
          <a:p>
            <a:pPr lvl="0" algn="l" rtl="0"/>
            <a:r>
              <a:rPr lang="en-US" dirty="0" smtClean="0"/>
              <a:t>(</a:t>
            </a:r>
            <a:r>
              <a:rPr lang="en-US" u="sng" dirty="0" smtClean="0"/>
              <a:t>M + a</a:t>
            </a:r>
            <a:r>
              <a:rPr lang="en-US" dirty="0" smtClean="0"/>
              <a:t>): after stoning alone. </a:t>
            </a:r>
          </a:p>
          <a:p>
            <a:pPr lvl="0" algn="l" rtl="0"/>
            <a:r>
              <a:rPr lang="en-US" dirty="0" smtClean="0"/>
              <a:t>Each position has some merit; the first two are safer; however, the last one may be more strongly supported by evidence, for there are several reports from ‘Aisha and Ibn ‘Abbas indicating that the first tahallul is after the stoning. These reports are somewhat controversial, but they strengthen each other.   </a:t>
            </a:r>
          </a:p>
          <a:p>
            <a:pPr algn="l" rtl="0"/>
            <a:r>
              <a:rPr lang="en-US" dirty="0" smtClean="0"/>
              <a:t>Meaning that all kinds of lustful contact is forbidden; others said only intercourse is forbidden. The first opinion is stronger since the Prophet </a:t>
            </a:r>
            <a:r>
              <a:rPr lang="en-US" dirty="0" smtClean="0">
                <a:sym typeface="AGA Arabesque"/>
              </a:rPr>
              <a:t></a:t>
            </a:r>
            <a:r>
              <a:rPr lang="en-US" dirty="0" smtClean="0"/>
              <a:t> said “except women” not “except intercourse”. </a:t>
            </a:r>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38</a:t>
            </a:fld>
            <a:endParaRPr lang="ar-EG">
              <a:solidFill>
                <a:prstClr val="black"/>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Also called tawaaf al-</a:t>
            </a:r>
            <a:r>
              <a:rPr lang="en-US" dirty="0" err="1" smtClean="0"/>
              <a:t>Ifadah</a:t>
            </a:r>
            <a:r>
              <a:rPr lang="en-US" dirty="0" smtClean="0"/>
              <a:t> and it is a pillar in Hajj. In this tawaaf, there is no </a:t>
            </a:r>
            <a:r>
              <a:rPr lang="en-US" dirty="0" err="1" smtClean="0"/>
              <a:t>ramal</a:t>
            </a:r>
            <a:r>
              <a:rPr lang="en-US" dirty="0" smtClean="0"/>
              <a:t> (brisk walking with short steps) and there is no </a:t>
            </a:r>
            <a:r>
              <a:rPr lang="en-US" dirty="0" err="1" smtClean="0"/>
              <a:t>idtiba</a:t>
            </a:r>
            <a:r>
              <a:rPr lang="en-US" dirty="0" smtClean="0"/>
              <a:t>’ (uncovering of the right shoulder). </a:t>
            </a:r>
          </a:p>
          <a:p>
            <a:pPr algn="l" rtl="0"/>
            <a:r>
              <a:rPr lang="en-US" dirty="0" smtClean="0"/>
              <a:t>For Sa’y, see: 562</a:t>
            </a:r>
          </a:p>
          <a:p>
            <a:pPr algn="l" rtl="0"/>
            <a:endParaRPr lang="ar-EG" dirty="0" smtClean="0"/>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39</a:t>
            </a:fld>
            <a:endParaRPr lang="ar-EG">
              <a:solidFill>
                <a:prstClr val="black"/>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After that, everything is halal for him.</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Including lustful contact with women and sexual intercourse. This is so after he had completed the following three rites: throwing, shaving and tawaaf.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Drinks from </a:t>
            </a:r>
            <a:r>
              <a:rPr lang="en-US" dirty="0" err="1" smtClean="0"/>
              <a:t>Zamzam</a:t>
            </a:r>
            <a:r>
              <a:rPr lang="en-US" dirty="0" smtClean="0"/>
              <a:t> with any intention that he wishes. </a:t>
            </a:r>
          </a:p>
          <a:p>
            <a:pPr algn="l" rtl="0"/>
            <a:r>
              <a:rPr lang="en-US" dirty="0" smtClean="0"/>
              <a:t>For the Prophet </a:t>
            </a:r>
            <a:r>
              <a:rPr lang="en-US" dirty="0" smtClean="0">
                <a:sym typeface="AGA Arabesque"/>
              </a:rPr>
              <a:t></a:t>
            </a:r>
            <a:r>
              <a:rPr lang="en-US" dirty="0" smtClean="0"/>
              <a:t> said,</a:t>
            </a:r>
          </a:p>
          <a:p>
            <a:pPr algn="r" rtl="1"/>
            <a:r>
              <a:rPr lang="en-US" b="1" dirty="0" smtClean="0"/>
              <a:t>"</a:t>
            </a:r>
            <a:r>
              <a:rPr lang="ar-SA" b="1" dirty="0" smtClean="0"/>
              <a:t>مَاءُ زَمْزَمَ لِمَا شُرِبَ له</a:t>
            </a:r>
            <a:r>
              <a:rPr lang="en-US" b="1" dirty="0" smtClean="0"/>
              <a:t>"</a:t>
            </a:r>
          </a:p>
          <a:p>
            <a:pPr algn="l" rtl="0"/>
            <a:r>
              <a:rPr lang="en-US" b="1" dirty="0" smtClean="0"/>
              <a:t>“The water of </a:t>
            </a:r>
            <a:r>
              <a:rPr lang="en-US" b="1" dirty="0" err="1" smtClean="0"/>
              <a:t>Zamzam</a:t>
            </a:r>
            <a:r>
              <a:rPr lang="en-US" b="1" dirty="0" smtClean="0"/>
              <a:t> is for whatever intention (request) it was drunk for.” (A, Ha, Ma; authenticated by many).  </a:t>
            </a:r>
          </a:p>
          <a:p>
            <a:pPr algn="l" rtl="0"/>
            <a:r>
              <a:rPr lang="en-US" dirty="0" smtClean="0"/>
              <a:t>*Then he says, “O Allah grant us with it knowledge that is beneficial,….</a:t>
            </a:r>
          </a:p>
          <a:p>
            <a:pPr algn="l" rtl="0"/>
            <a:r>
              <a:rPr lang="en-US" dirty="0" smtClean="0"/>
              <a:t> Reported with a weak chain from Ibn ‘Abbas, yet, as a supplication, you may use it, or use any other supplication, for there is flexibility concerning supplications, and you may ask Almighty Allah for whatever you please. </a:t>
            </a:r>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40</a:t>
            </a:fld>
            <a:endParaRPr lang="ar-EG">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3A8F3E-16CB-47D5-A1DA-A5DC39381C94}" type="slidenum">
              <a:rPr lang="en-US">
                <a:solidFill>
                  <a:prstClr val="black"/>
                </a:solidFill>
              </a:rPr>
              <a:pPr/>
              <a:t>5</a:t>
            </a:fld>
            <a:endParaRPr lang="en-US">
              <a:solidFill>
                <a:prstClr val="black"/>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41</a:t>
            </a:fld>
            <a:endParaRPr lang="ar-EG">
              <a:solidFill>
                <a:prstClr val="black"/>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42</a:t>
            </a:fld>
            <a:endParaRPr lang="ar-EG">
              <a:solidFill>
                <a:prstClr val="black"/>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43</a:t>
            </a:fld>
            <a:endParaRPr lang="ar-EG">
              <a:solidFill>
                <a:prstClr val="black"/>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that is what the Prophet </a:t>
            </a:r>
            <a:r>
              <a:rPr lang="en-US" dirty="0" smtClean="0">
                <a:sym typeface="AGA Arabesque"/>
              </a:rPr>
              <a:t></a:t>
            </a:r>
            <a:r>
              <a:rPr lang="en-US" dirty="0" smtClean="0"/>
              <a:t> and his companions did. He permitted al-‘Abbas to stay overnight outside Mina (Ag). Al-‘Abbas was in charge of the water supply, thus, he needed to be in </a:t>
            </a:r>
            <a:r>
              <a:rPr lang="en-US" dirty="0" err="1" smtClean="0"/>
              <a:t>Makkah</a:t>
            </a:r>
            <a:r>
              <a:rPr lang="en-US" dirty="0" smtClean="0"/>
              <a:t>. </a:t>
            </a:r>
          </a:p>
          <a:p>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44</a:t>
            </a:fld>
            <a:endParaRPr lang="ar-EG">
              <a:solidFill>
                <a:prstClr val="black"/>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a:bodyPr>
          <a:lstStyle/>
          <a:p>
            <a:pPr algn="l" rtl="0"/>
            <a:r>
              <a:rPr lang="en-US" dirty="0" smtClean="0"/>
              <a:t>For Jabir said,</a:t>
            </a:r>
          </a:p>
          <a:p>
            <a:pPr algn="r" rtl="1"/>
            <a:r>
              <a:rPr lang="en-US" b="1" dirty="0" smtClean="0"/>
              <a:t>" </a:t>
            </a:r>
            <a:r>
              <a:rPr lang="ar-SA" b="1" dirty="0" smtClean="0"/>
              <a:t>رمى رَسُولَ اللَّهِ  صلى الله عليه وسلم  الجَمْرَةَ يوم النَّحْرِ ضُحًى فَأَمَّا بَعْدَ ذلك فَبَعْدَ زَوَالِ الشَّمْسِ</a:t>
            </a:r>
            <a:r>
              <a:rPr lang="en-US" b="1" dirty="0" smtClean="0"/>
              <a:t>"</a:t>
            </a:r>
          </a:p>
          <a:p>
            <a:pPr algn="l" rtl="0"/>
            <a:r>
              <a:rPr lang="en-US" b="1" dirty="0" smtClean="0"/>
              <a:t>“The Messenger of Allah stoned Jamrat-ul-‘Aqabah at forenoon on the day of sacrifice, and thereafter after zawaal (the sun reaching the meridian). (M)</a:t>
            </a:r>
          </a:p>
          <a:p>
            <a:pPr algn="l" rtl="0"/>
            <a:r>
              <a:rPr lang="en-US" dirty="0" smtClean="0"/>
              <a:t>As in several ahadeeth, including the hadeeth of Jabir.</a:t>
            </a:r>
          </a:p>
          <a:p>
            <a:pPr algn="l" rtl="0"/>
            <a:r>
              <a:rPr lang="en-US" dirty="0" smtClean="0"/>
              <a:t>The order of stoning the Jamarat is a condition for the validity of stoning according to the majority.</a:t>
            </a:r>
          </a:p>
          <a:p>
            <a:pPr lvl="0" algn="l" rtl="0"/>
            <a:r>
              <a:rPr lang="en-US" dirty="0" smtClean="0"/>
              <a:t>That is because the Prophet </a:t>
            </a:r>
            <a:r>
              <a:rPr lang="en-US" dirty="0" smtClean="0">
                <a:sym typeface="AGA Arabesque"/>
              </a:rPr>
              <a:t></a:t>
            </a:r>
            <a:r>
              <a:rPr lang="en-US" dirty="0" smtClean="0"/>
              <a:t> followed that order (see: 594) and he said,</a:t>
            </a:r>
          </a:p>
          <a:p>
            <a:pPr algn="r" rtl="1"/>
            <a:r>
              <a:rPr lang="en-US" b="1" dirty="0" smtClean="0"/>
              <a:t>"</a:t>
            </a:r>
            <a:r>
              <a:rPr lang="ar-SA" b="1" dirty="0" smtClean="0"/>
              <a:t>خُذوا عني مَناسِككم</a:t>
            </a:r>
            <a:r>
              <a:rPr lang="en-US" b="1" dirty="0" smtClean="0"/>
              <a:t>"</a:t>
            </a:r>
          </a:p>
          <a:p>
            <a:pPr algn="l" rtl="0"/>
            <a:r>
              <a:rPr lang="en-US" b="1" dirty="0" smtClean="0"/>
              <a:t>“Take your rites from me.” (Ba; an-Nawawi and Ibn Hajar: Auth.). </a:t>
            </a:r>
          </a:p>
          <a:p>
            <a:pPr algn="l" rtl="0"/>
            <a:r>
              <a:rPr lang="en-US" dirty="0" smtClean="0"/>
              <a:t>He stands to supplicate after the smaller and middle </a:t>
            </a:r>
            <a:r>
              <a:rPr lang="en-US" dirty="0" err="1" smtClean="0"/>
              <a:t>Jamrahs</a:t>
            </a:r>
            <a:r>
              <a:rPr lang="en-US" dirty="0" smtClean="0"/>
              <a:t> but not Jamrat-ul-‘Aqabah.</a:t>
            </a:r>
          </a:p>
          <a:p>
            <a:pPr lvl="0" algn="l" rtl="0"/>
            <a:r>
              <a:rPr lang="en-US" dirty="0" smtClean="0"/>
              <a:t>That is for the following report:</a:t>
            </a:r>
          </a:p>
          <a:p>
            <a:pPr algn="r" rtl="1"/>
            <a:r>
              <a:rPr lang="en-US" b="1" dirty="0" smtClean="0"/>
              <a:t>"</a:t>
            </a:r>
            <a:r>
              <a:rPr lang="ar-SA" b="1" dirty="0" smtClean="0"/>
              <a:t>عن بن عُمَرَ رضي الله عنهما أَنَّهُ كان يَرْمِي الْجَمْرَةَ الدُّنْيَا بِسَبْعِ حَصَيَاتٍ يُكَبِّرُ على إِثْرِ كل حَصَاةٍ ثُمَّ يَتَقَدَّمُ حتى يُسْهِلَ فَيَقُومَ مُسْتَقْبِلَ الْقِبْلَةِ فَيَقُومُ طَوِيلًا وَيَدْعُو وَيَرْفَعُ يَدَيْهِ ثُمَّ يَرْمِي الْوُسْطَى ثُمَّ يَأْخُذُ ذَاتَ الشِّمَالِ فيسهل وَيَقُومُ مُسْتَقْبِلَ الْقِبْلَةِ فَيَقُومُ طَوِيلًا وَيَدْعُو وَيَرْفَعُ يَدَيْهِ وَيَقُومُ طَوِيلًا ثُمَّ يَرْمِي جَمْرَةَ ذَاتِ الْعَقَبَةِ من بَطْنِ الْوَادِي ولا يَقِفُ عِنْدَهَا ثُمَّ يَنْصَرِفُ فيقول هَكَذَا رأيت النبي  صلى الله عليه وسلم  يَفْعَلُهُ</a:t>
            </a:r>
            <a:r>
              <a:rPr lang="en-US" b="1" dirty="0" smtClean="0"/>
              <a:t>"</a:t>
            </a:r>
          </a:p>
          <a:p>
            <a:pPr rtl="0"/>
            <a:r>
              <a:rPr lang="en-US" b="1" dirty="0" smtClean="0"/>
              <a:t>“‘Abdullah </a:t>
            </a:r>
            <a:r>
              <a:rPr lang="en-US" b="1" dirty="0" err="1" smtClean="0"/>
              <a:t>ibn‘Omar</a:t>
            </a:r>
            <a:r>
              <a:rPr lang="en-US" b="1" dirty="0" smtClean="0"/>
              <a:t> (may Allah be pleased with them) used to stone the closest Jamrah (al-Jamrah al-</a:t>
            </a:r>
            <a:r>
              <a:rPr lang="en-US" b="1" dirty="0" err="1" smtClean="0"/>
              <a:t>Dunya</a:t>
            </a:r>
            <a:r>
              <a:rPr lang="en-US" b="1" dirty="0" smtClean="0"/>
              <a:t>) with seven pebbles, saying Allah-u-Akbar after each throw, then he would proceed until he reached level ground. After that, he would stand facing the </a:t>
            </a:r>
            <a:r>
              <a:rPr lang="en-US" b="1" dirty="0" err="1" smtClean="0"/>
              <a:t>Qibla</a:t>
            </a:r>
            <a:r>
              <a:rPr lang="en-US" b="1" dirty="0" smtClean="0"/>
              <a:t> for a long time, making </a:t>
            </a:r>
            <a:r>
              <a:rPr lang="en-US" b="1" dirty="0" err="1" smtClean="0"/>
              <a:t>du’a</a:t>
            </a:r>
            <a:r>
              <a:rPr lang="en-US" b="1" dirty="0" smtClean="0"/>
              <a:t>’ and raising his hands. Then he would stone the middle Jamrah in the same way. Then he would move to the left towards level ground, and stand facing the </a:t>
            </a:r>
            <a:r>
              <a:rPr lang="en-US" b="1" dirty="0" err="1" smtClean="0"/>
              <a:t>Qibla</a:t>
            </a:r>
            <a:r>
              <a:rPr lang="en-US" b="1" dirty="0" smtClean="0"/>
              <a:t> for a long time, making </a:t>
            </a:r>
            <a:r>
              <a:rPr lang="en-US" b="1" dirty="0" err="1" smtClean="0"/>
              <a:t>du’a</a:t>
            </a:r>
            <a:r>
              <a:rPr lang="en-US" b="1" dirty="0" smtClean="0"/>
              <a:t>’ and raising his hands. After that, he would stone Jamrat-ul-‘Aqabah in the bottom of the valley, and he would not stand by it, and he would say: ‘This is what I saw the Messenger of Allah </a:t>
            </a:r>
            <a:r>
              <a:rPr lang="en-US" b="1" dirty="0" smtClean="0">
                <a:sym typeface="AGA Arabesque"/>
              </a:rPr>
              <a:t></a:t>
            </a:r>
            <a:r>
              <a:rPr lang="en-US" b="1" dirty="0" smtClean="0"/>
              <a:t> do.’ (B).</a:t>
            </a:r>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45</a:t>
            </a:fld>
            <a:endParaRPr lang="ar-EG">
              <a:solidFill>
                <a:prstClr val="black"/>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Leaving on the twelfth after the stoning and before sunset. </a:t>
            </a:r>
          </a:p>
          <a:p>
            <a:pPr algn="l" rtl="0"/>
            <a:r>
              <a:rPr lang="en-US" dirty="0" smtClean="0"/>
              <a:t>For Almighty Allah said,</a:t>
            </a:r>
          </a:p>
          <a:p>
            <a:r>
              <a:rPr lang="en-US" b="1" dirty="0" smtClean="0"/>
              <a:t>" </a:t>
            </a:r>
            <a:r>
              <a:rPr lang="ar-SA" b="1" dirty="0" smtClean="0"/>
              <a:t>فَمَن تَعَجَّلَ فِي يَوْمَيْنِ فَلاَ إِثْمَ عَلَيْهِ وَمَن تَأَخَّرَ فَلا إِثْمَ عَلَيْهِ</a:t>
            </a:r>
            <a:r>
              <a:rPr lang="en-US" b="1" dirty="0" smtClean="0"/>
              <a:t>"</a:t>
            </a:r>
          </a:p>
          <a:p>
            <a:pPr algn="l" rtl="0"/>
            <a:r>
              <a:rPr lang="en-US" b="1" dirty="0" smtClean="0"/>
              <a:t>“But whosoever hastens to leave in two days, there is no sin on him and whosoever stays on, there is no sin on him” (al-</a:t>
            </a:r>
            <a:r>
              <a:rPr lang="en-US" b="1" dirty="0" err="1" smtClean="0"/>
              <a:t>Baqarah</a:t>
            </a:r>
            <a:r>
              <a:rPr lang="en-US" b="1" dirty="0" smtClean="0"/>
              <a:t> 2:203).</a:t>
            </a:r>
          </a:p>
          <a:p>
            <a:pPr algn="l" rtl="0"/>
            <a:r>
              <a:rPr lang="en-US" dirty="0" smtClean="0"/>
              <a:t>For Abdullah ibn ‘Omar said,</a:t>
            </a:r>
          </a:p>
          <a:p>
            <a:r>
              <a:rPr lang="en-US" b="1" dirty="0" smtClean="0"/>
              <a:t>" </a:t>
            </a:r>
            <a:r>
              <a:rPr lang="ar-SA" b="1" dirty="0" smtClean="0"/>
              <a:t>من غَرَبَت عليه الشَّمسُ وهُو بمِنَى من أوْسَط أيام التَّشريق فلا يَنْفِرَن حتى يَرْمِي الجِمار مِن الغَدِ</a:t>
            </a:r>
            <a:r>
              <a:rPr lang="en-US" b="1" dirty="0" smtClean="0"/>
              <a:t>"</a:t>
            </a:r>
          </a:p>
          <a:p>
            <a:pPr algn="l" rtl="0"/>
            <a:r>
              <a:rPr lang="en-US" b="1" dirty="0" smtClean="0"/>
              <a:t>“If the sun sets while he is still in Mina in the middle of days of at-Tashreeq, he must not leave until he stones the Jamarat the following day.” (Ba). This report is from Ibn ‘Omar and it has been reported from the Prophet </a:t>
            </a:r>
            <a:r>
              <a:rPr lang="en-US" b="1" dirty="0" smtClean="0">
                <a:sym typeface="AGA Arabesque"/>
              </a:rPr>
              <a:t></a:t>
            </a:r>
            <a:r>
              <a:rPr lang="en-US" b="1" dirty="0" smtClean="0"/>
              <a:t> albeit with a weak chain as deemed by Ibn Hajar and others. </a:t>
            </a:r>
          </a:p>
          <a:p>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46</a:t>
            </a:fld>
            <a:endParaRPr lang="ar-EG">
              <a:solidFill>
                <a:prstClr val="black"/>
              </a:solidFil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'Umrah after Hajj-ul-ifraad</a:t>
            </a:r>
          </a:p>
          <a:p>
            <a:pPr algn="l" rtl="0"/>
            <a:r>
              <a:rPr lang="en-US" dirty="0" smtClean="0"/>
              <a:t>There is no evidence that the Prophet </a:t>
            </a:r>
            <a:r>
              <a:rPr lang="en-US" dirty="0" smtClean="0">
                <a:sym typeface="AGA Arabesque"/>
              </a:rPr>
              <a:t></a:t>
            </a:r>
            <a:r>
              <a:rPr lang="en-US" dirty="0" smtClean="0"/>
              <a:t> recommended for one who made ifraad to make ‘Umrah afterwards. </a:t>
            </a:r>
          </a:p>
          <a:p>
            <a:pPr algn="l" rtl="0"/>
            <a:r>
              <a:rPr lang="en-US" dirty="0" smtClean="0"/>
              <a:t>However, if he is coming from a distant land, and he has not made ‘Umrah before, then he may perform ‘Umrah, particularly if he believes it is mandatory. It is better for him to make tamattu’ or qiraan, but, some resort to this in order to avoid the hady (offering of an animal). </a:t>
            </a:r>
          </a:p>
          <a:p>
            <a:pPr algn="l" rtl="0"/>
            <a:r>
              <a:rPr lang="en-US" dirty="0" smtClean="0"/>
              <a:t>This recommendation is not from the Prophet </a:t>
            </a:r>
            <a:r>
              <a:rPr lang="en-US" dirty="0" smtClean="0">
                <a:sym typeface="AGA Arabesque"/>
              </a:rPr>
              <a:t></a:t>
            </a:r>
            <a:r>
              <a:rPr lang="en-US" dirty="0" smtClean="0"/>
              <a:t>, but from some of the scholars. </a:t>
            </a:r>
          </a:p>
          <a:p>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47</a:t>
            </a:fld>
            <a:endParaRPr lang="ar-EG">
              <a:solidFill>
                <a:prstClr val="black"/>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As far as the rites of Hajj, including tawaaf and sa’y. </a:t>
            </a:r>
          </a:p>
          <a:p>
            <a:pPr algn="l" rtl="0"/>
            <a:r>
              <a:rPr lang="en-US" dirty="0" smtClean="0"/>
              <a:t>As for the person making tamattu’, he does a sa’y for his ‘Umrah and one for his Hajj and he shaves or shortens his hair twice. </a:t>
            </a:r>
          </a:p>
          <a:p>
            <a:pPr algn="l" rtl="0"/>
            <a:r>
              <a:rPr lang="en-US" dirty="0" smtClean="0"/>
              <a:t>Hady for the one making qiraan</a:t>
            </a:r>
          </a:p>
          <a:p>
            <a:pPr lvl="0" algn="l" rtl="0"/>
            <a:r>
              <a:rPr lang="en-US" dirty="0" smtClean="0"/>
              <a:t>That is the opinion of the four madhhabs, since the one making qiraan, performed both 'Umrah and Hajj in one trip. Thus, he should slaughter, like the one making tamattu’ to show gratitude to Almighty Allah who permitted him to do so.  </a:t>
            </a:r>
          </a:p>
          <a:p>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48</a:t>
            </a:fld>
            <a:endParaRPr lang="ar-EG">
              <a:solidFill>
                <a:prstClr val="black"/>
              </a:solidFil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90584F-E6EC-45F5-8DCC-9E71100C1660}" type="slidenum">
              <a:rPr lang="en-US" smtClean="0">
                <a:solidFill>
                  <a:prstClr val="black"/>
                </a:solidFill>
              </a:rPr>
              <a:pPr/>
              <a:t>49</a:t>
            </a:fld>
            <a:endParaRPr lang="en-US">
              <a:solidFill>
                <a:prstClr val="black"/>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Tawaaf al-Wada’ (Farewell Tawaaf)</a:t>
            </a:r>
          </a:p>
          <a:p>
            <a:pPr lvl="0" algn="l" rtl="0"/>
            <a:r>
              <a:rPr lang="en-US" dirty="0" smtClean="0"/>
              <a:t>This ruling is for the following report,</a:t>
            </a:r>
          </a:p>
          <a:p>
            <a:pPr algn="r" rtl="1"/>
            <a:r>
              <a:rPr lang="ar-SA" b="1" dirty="0" smtClean="0"/>
              <a:t>عن بن عَبَّاسٍ رضي الله عنهما قال </a:t>
            </a:r>
            <a:r>
              <a:rPr lang="en-US" b="1" dirty="0" smtClean="0"/>
              <a:t>"</a:t>
            </a:r>
            <a:r>
              <a:rPr lang="ar-SA" b="1" dirty="0" smtClean="0"/>
              <a:t>أُمِرَ الناس أَنْ يَكُونَ آخِرُ عَهْدِهِمْ بِالْبَيْتِ إلا أَنَّهُ خُفِّفَ عن الْحَائِضِ</a:t>
            </a:r>
            <a:r>
              <a:rPr lang="en-US" b="1" dirty="0" smtClean="0"/>
              <a:t>."</a:t>
            </a:r>
          </a:p>
          <a:p>
            <a:pPr algn="l" rtl="0"/>
            <a:r>
              <a:rPr lang="en-US" b="1" dirty="0" smtClean="0"/>
              <a:t>Ibn ‘Abbas (may Allah be pleased with them) said, “The people were commanded to make the House their last place (to visit) before departure, but, a concession was made for menstruating women.” (Ag). </a:t>
            </a:r>
          </a:p>
          <a:p>
            <a:pPr lvl="0" algn="l" rtl="0"/>
            <a:r>
              <a:rPr lang="en-US" b="1" dirty="0" smtClean="0"/>
              <a:t>They agreed on Tawaaf al-</a:t>
            </a:r>
            <a:r>
              <a:rPr lang="en-US" b="1" dirty="0" err="1" smtClean="0"/>
              <a:t>Wadaa</a:t>
            </a:r>
            <a:r>
              <a:rPr lang="en-US" b="1" dirty="0" smtClean="0"/>
              <a:t>’ being sunnah (recommended or mandatory), and that it is not a pillar.</a:t>
            </a:r>
            <a:r>
              <a:rPr lang="en-US" b="1" dirty="0" smtClean="0">
                <a:sym typeface="AGA Arabesque"/>
              </a:rPr>
              <a:t></a:t>
            </a:r>
            <a:endParaRPr lang="en-US" b="1" dirty="0" smtClean="0"/>
          </a:p>
          <a:p>
            <a:pPr algn="l" rtl="0"/>
            <a:r>
              <a:rPr lang="en-US" dirty="0" smtClean="0"/>
              <a:t>Based on the previous report. </a:t>
            </a:r>
          </a:p>
          <a:p>
            <a:pPr lvl="0" algn="l" rtl="0"/>
            <a:r>
              <a:rPr lang="en-US" dirty="0" smtClean="0"/>
              <a:t>That, however, would not apply to a person who buys something on his way or a person who is waiting for his travel companions. </a:t>
            </a:r>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50</a:t>
            </a:fld>
            <a:endParaRPr lang="ar-EG">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D0C5047-3D8D-45F5-AF91-6D470EE38F39}" type="slidenum">
              <a:rPr lang="en-US">
                <a:solidFill>
                  <a:prstClr val="black"/>
                </a:solidFill>
              </a:rPr>
              <a:pPr/>
              <a:t>6</a:t>
            </a:fld>
            <a:endParaRPr lang="en-US">
              <a:solidFill>
                <a:prstClr val="black"/>
              </a:solidFil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For the following report:</a:t>
            </a:r>
          </a:p>
          <a:p>
            <a:pPr algn="r" rtl="1"/>
            <a:r>
              <a:rPr lang="ar-SA" b="1" dirty="0" smtClean="0"/>
              <a:t>عن عَمْرِو بن شُعَيْبٍ عن أبيه قال طُفْتُ مع عبد اللَّهِ فلما جِئْنَا دُبُرَ الْكَعْبَةِ قلت ألا تَتَعَوَّذُ قال نَعُوذُ بِاللَّهِ من النَّارِ ثُمَّ مَضَى حتى اسْتَلَمَ الْحَجَرَ وَأَقَامَ بين الرُّكْنِ وَالْبَابِ فَوَضَعَ صَدْرَهُ وَوَجْهَهُ وَذِرَاعَيْهِ وَكَفَّيْهِ هَكَذَا وَبَسَطَهُمَا بَسْطًا ثُمَّ قال هَكَذَا رأيت رَسُولَ اللَّهِ  صلى الله عليه وسلم  يَفْعَلُهُ</a:t>
            </a:r>
            <a:endParaRPr lang="en-US" b="1" dirty="0" smtClean="0"/>
          </a:p>
          <a:p>
            <a:pPr algn="l" rtl="0"/>
            <a:r>
              <a:rPr lang="en-US" b="1" dirty="0" smtClean="0"/>
              <a:t>‘Amr ibn </a:t>
            </a:r>
            <a:r>
              <a:rPr lang="en-US" b="1" dirty="0" err="1" smtClean="0"/>
              <a:t>Shu’aib</a:t>
            </a:r>
            <a:r>
              <a:rPr lang="en-US" b="1" dirty="0" smtClean="0"/>
              <a:t> (the grandson of Abdullah ibn ‘Amr ibn al-‘As) reported from his father that he said: “I made tawaaf with Abdullah and when we came behind the Ka’bah, he said, ‘Should we not seek refuge in Allah from the fire?’ Then, he went and touched the Black Stone and stood between the pillar (the Black Stone) and the door, and he put his chest, face and arms like that and he stretched them out and then said, ’I saw the Messenger of Allah do that.’ (D) This hadeeth itself is weak but there are reports from Ibn ‘Abbas in which he said, ‘Al-Multazam (the part to be embraced) is between the pillar and the door.’ (Reported by Ibn Abi Shaibah and others and authenticated by Ibn Hajar).   </a:t>
            </a:r>
          </a:p>
          <a:p>
            <a:pPr algn="l" rtl="0"/>
            <a:r>
              <a:rPr lang="en-US" dirty="0" smtClean="0"/>
              <a:t>This supplication is not from the Prophet </a:t>
            </a:r>
            <a:r>
              <a:rPr lang="en-US" dirty="0" smtClean="0">
                <a:sym typeface="AGA Arabesque"/>
              </a:rPr>
              <a:t></a:t>
            </a:r>
            <a:r>
              <a:rPr lang="en-US" dirty="0" smtClean="0"/>
              <a:t>, but many scholars recommended it. </a:t>
            </a:r>
          </a:p>
          <a:p>
            <a:pPr algn="l" rtl="0"/>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51</a:t>
            </a:fld>
            <a:endParaRPr lang="ar-EG">
              <a:solidFill>
                <a:prstClr val="black"/>
              </a:solidFil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l" rtl="0"/>
            <a:r>
              <a:rPr lang="en-US" dirty="0" smtClean="0"/>
              <a:t> </a:t>
            </a:r>
          </a:p>
          <a:p>
            <a:pPr algn="l" rtl="0"/>
            <a:r>
              <a:rPr lang="en-US" dirty="0" smtClean="0"/>
              <a:t>For that is the ruling of leaving out a mandatory action of Hajj. </a:t>
            </a:r>
          </a:p>
          <a:p>
            <a:pPr lvl="0" algn="l" rtl="0"/>
            <a:r>
              <a:rPr lang="en-US" dirty="0" smtClean="0"/>
              <a:t>That is for the statement of Ibn ‘Abbas:</a:t>
            </a:r>
          </a:p>
          <a:p>
            <a:pPr algn="r" rtl="1"/>
            <a:r>
              <a:rPr lang="en-US" b="1" dirty="0" smtClean="0"/>
              <a:t>" </a:t>
            </a:r>
            <a:r>
              <a:rPr lang="ar-SA" b="1" dirty="0" smtClean="0"/>
              <a:t>من نَسِيَ من نُسُكِهِ شيئا أو تَرَكَهُ فَلْيُهْرِقْ دَمًا</a:t>
            </a:r>
            <a:r>
              <a:rPr lang="en-US" b="1" dirty="0" smtClean="0"/>
              <a:t>."</a:t>
            </a:r>
          </a:p>
          <a:p>
            <a:pPr algn="l" rtl="0"/>
            <a:r>
              <a:rPr lang="en-US" b="1" dirty="0" smtClean="0"/>
              <a:t>“Whoever forgets one of the rites or leaves it out, must slaughter an animal.” (Reported by Malik and authenticated by an-Nawawi in al-Majmoo’). Note: this is not from the speech of the Prophet </a:t>
            </a:r>
            <a:r>
              <a:rPr lang="en-US" b="1" dirty="0" smtClean="0">
                <a:sym typeface="AGA Arabesque"/>
              </a:rPr>
              <a:t></a:t>
            </a:r>
            <a:r>
              <a:rPr lang="en-US" b="1" dirty="0" smtClean="0"/>
              <a:t>, but it is the fatwa of a companion uncontested by other companions. </a:t>
            </a:r>
          </a:p>
          <a:p>
            <a:pPr algn="l" rtl="0"/>
            <a:r>
              <a:rPr lang="en-US" dirty="0" smtClean="0"/>
              <a:t>For the following report:</a:t>
            </a:r>
          </a:p>
          <a:p>
            <a:pPr algn="r" rtl="1"/>
            <a:r>
              <a:rPr lang="ar-SA" b="1" dirty="0" smtClean="0"/>
              <a:t>عن بن عَبَّاسٍ رضي الله عنهما قال </a:t>
            </a:r>
            <a:r>
              <a:rPr lang="en-US" b="1" dirty="0" smtClean="0"/>
              <a:t>"</a:t>
            </a:r>
            <a:r>
              <a:rPr lang="ar-SA" b="1" dirty="0" smtClean="0"/>
              <a:t>أُمِرَ الناس أَنْ يَكُونَ آخِرُ عَهْدِهِمْ بِالْبَيْتِ إلا أَنَّهُ خُفِّفَ عن الْحَائِضِ</a:t>
            </a:r>
            <a:r>
              <a:rPr lang="en-US" b="1" dirty="0" smtClean="0"/>
              <a:t>."</a:t>
            </a:r>
          </a:p>
          <a:p>
            <a:pPr algn="l" rtl="0"/>
            <a:r>
              <a:rPr lang="en-US" b="1" dirty="0" smtClean="0"/>
              <a:t>Ibn ‘Abbas (may Allah be pleased with them) said, “The people were commanded to make the House their last place (to visit) before departure, but, a concession was made for a menstruating woman.” (Ag). </a:t>
            </a:r>
          </a:p>
          <a:p>
            <a:pPr algn="l" rtl="0"/>
            <a:r>
              <a:rPr lang="en-US" dirty="0" smtClean="0"/>
              <a:t>There is no report from the Prophet </a:t>
            </a:r>
            <a:r>
              <a:rPr lang="en-US" dirty="0" smtClean="0">
                <a:sym typeface="AGA Arabesque"/>
              </a:rPr>
              <a:t></a:t>
            </a:r>
            <a:r>
              <a:rPr lang="en-US" dirty="0" smtClean="0"/>
              <a:t> concerning this, but if she desires to see the masjid, be close to it before her departure, and supplicate, there is, obviously, no harm in her doing so. </a:t>
            </a:r>
          </a:p>
          <a:p>
            <a:endParaRPr lang="ar-EG" dirty="0"/>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52</a:t>
            </a:fld>
            <a:endParaRPr lang="ar-EG">
              <a:solidFill>
                <a:prstClr val="black"/>
              </a:solidFil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90584F-E6EC-45F5-8DCC-9E71100C1660}" type="slidenum">
              <a:rPr lang="en-US" smtClean="0">
                <a:solidFill>
                  <a:prstClr val="black"/>
                </a:solidFill>
              </a:rPr>
              <a:pPr/>
              <a:t>53</a:t>
            </a:fld>
            <a:endParaRPr lang="en-US">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0A1DAF-C95A-43CF-A48D-896DE3A93EDE}" type="slidenum">
              <a:rPr lang="ar-EG" smtClean="0">
                <a:solidFill>
                  <a:prstClr val="black"/>
                </a:solidFill>
              </a:rPr>
              <a:pPr/>
              <a:t>54</a:t>
            </a:fld>
            <a:endParaRPr lang="ar-EG">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9E313E-F41F-4160-98CE-DFE8C089409B}" type="slidenum">
              <a:rPr lang="en-US">
                <a:solidFill>
                  <a:prstClr val="black"/>
                </a:solidFill>
              </a:rPr>
              <a:pPr/>
              <a:t>7</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B3A4E6-5969-46F9-8C52-1440B2D6BE05}" type="slidenum">
              <a:rPr lang="en-US">
                <a:solidFill>
                  <a:prstClr val="black"/>
                </a:solidFill>
              </a:rPr>
              <a:pPr/>
              <a:t>8</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B3A4E6-5969-46F9-8C52-1440B2D6BE05}" type="slidenum">
              <a:rPr lang="en-US">
                <a:solidFill>
                  <a:prstClr val="black"/>
                </a:solidFill>
              </a:rPr>
              <a:pPr/>
              <a:t>9</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cs typeface="Arial" charset="0"/>
            </a:endParaRPr>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6B3A4E6-5969-46F9-8C52-1440B2D6BE05}" type="slidenum">
              <a:rPr lang="en-US">
                <a:solidFill>
                  <a:prstClr val="black"/>
                </a:solidFill>
              </a:rPr>
              <a:pPr/>
              <a:t>10</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6_Title Slide">
    <p:spTree>
      <p:nvGrpSpPr>
        <p:cNvPr id="1" name=""/>
        <p:cNvGrpSpPr/>
        <p:nvPr/>
      </p:nvGrpSpPr>
      <p:grpSpPr>
        <a:xfrm>
          <a:off x="0" y="0"/>
          <a:ext cx="0" cy="0"/>
          <a:chOff x="0" y="0"/>
          <a:chExt cx="0" cy="0"/>
        </a:xfrm>
      </p:grpSpPr>
      <p:pic>
        <p:nvPicPr>
          <p:cNvPr id="2" name="Picture 1" descr="SAA_Logo_Text.png"/>
          <p:cNvPicPr>
            <a:picLocks noChangeAspect="1"/>
          </p:cNvPicPr>
          <p:nvPr/>
        </p:nvPicPr>
        <p:blipFill>
          <a:blip r:embed="rId2" cstate="print"/>
          <a:stretch>
            <a:fillRect/>
          </a:stretch>
        </p:blipFill>
        <p:spPr>
          <a:xfrm>
            <a:off x="3657600" y="6248400"/>
            <a:ext cx="2228850" cy="528742"/>
          </a:xfrm>
          <a:prstGeom prst="rect">
            <a:avLst/>
          </a:prstGeom>
        </p:spPr>
      </p:pic>
      <p:sp>
        <p:nvSpPr>
          <p:cNvPr id="7" name="TextBox 6"/>
          <p:cNvSpPr txBox="1"/>
          <p:nvPr/>
        </p:nvSpPr>
        <p:spPr>
          <a:xfrm>
            <a:off x="0" y="0"/>
            <a:ext cx="9144000" cy="369332"/>
          </a:xfrm>
          <a:prstGeom prst="rect">
            <a:avLst/>
          </a:prstGeom>
          <a:noFill/>
        </p:spPr>
        <p:txBody>
          <a:bodyPr wrap="square" rtlCol="0">
            <a:spAutoFit/>
          </a:bodyPr>
          <a:lstStyle/>
          <a:p>
            <a:pPr fontAlgn="base">
              <a:spcBef>
                <a:spcPct val="0"/>
              </a:spcBef>
              <a:spcAft>
                <a:spcPct val="0"/>
              </a:spcAft>
            </a:pPr>
            <a:r>
              <a:rPr lang="en-US" dirty="0" smtClean="0">
                <a:solidFill>
                  <a:prstClr val="black"/>
                </a:solidFill>
                <a:latin typeface="Arial" charset="0"/>
                <a:cs typeface="Arial" charset="0"/>
              </a:rPr>
              <a:t>www.shariaacademy.com</a:t>
            </a:r>
            <a:endParaRPr lang="en-US" dirty="0">
              <a:solidFill>
                <a:prstClr val="black"/>
              </a:solidFill>
              <a:latin typeface="Arial" charset="0"/>
              <a:cs typeface="Arial" charset="0"/>
            </a:endParaRPr>
          </a:p>
        </p:txBody>
      </p:sp>
    </p:spTree>
    <p:extLst>
      <p:ext uri="{BB962C8B-B14F-4D97-AF65-F5344CB8AC3E}">
        <p14:creationId xmlns:p14="http://schemas.microsoft.com/office/powerpoint/2010/main" val="233153627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9E90900C-294D-402E-92C8-3A81AC4C63BB}" type="slidenum">
              <a:rPr lang="ar-SA">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2352461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8_Title Slide">
    <p:spTree>
      <p:nvGrpSpPr>
        <p:cNvPr id="1" name=""/>
        <p:cNvGrpSpPr/>
        <p:nvPr/>
      </p:nvGrpSpPr>
      <p:grpSpPr>
        <a:xfrm>
          <a:off x="0" y="0"/>
          <a:ext cx="0" cy="0"/>
          <a:chOff x="0" y="0"/>
          <a:chExt cx="0" cy="0"/>
        </a:xfrm>
      </p:grpSpPr>
      <p:pic>
        <p:nvPicPr>
          <p:cNvPr id="2" name="Picture 1" descr="SAA_Logo_Text.png"/>
          <p:cNvPicPr>
            <a:picLocks noChangeAspect="1"/>
          </p:cNvPicPr>
          <p:nvPr/>
        </p:nvPicPr>
        <p:blipFill>
          <a:blip r:embed="rId2" cstate="print"/>
          <a:stretch>
            <a:fillRect/>
          </a:stretch>
        </p:blipFill>
        <p:spPr>
          <a:xfrm>
            <a:off x="3657600" y="6248400"/>
            <a:ext cx="2228850" cy="528742"/>
          </a:xfrm>
          <a:prstGeom prst="rect">
            <a:avLst/>
          </a:prstGeom>
        </p:spPr>
      </p:pic>
      <p:sp>
        <p:nvSpPr>
          <p:cNvPr id="7" name="TextBox 6"/>
          <p:cNvSpPr txBox="1"/>
          <p:nvPr/>
        </p:nvSpPr>
        <p:spPr>
          <a:xfrm>
            <a:off x="0" y="0"/>
            <a:ext cx="9144000" cy="369332"/>
          </a:xfrm>
          <a:prstGeom prst="rect">
            <a:avLst/>
          </a:prstGeom>
          <a:noFill/>
        </p:spPr>
        <p:txBody>
          <a:bodyPr wrap="square" rtlCol="0">
            <a:spAutoFit/>
          </a:bodyPr>
          <a:lstStyle/>
          <a:p>
            <a:pPr fontAlgn="base">
              <a:spcBef>
                <a:spcPct val="0"/>
              </a:spcBef>
              <a:spcAft>
                <a:spcPct val="0"/>
              </a:spcAft>
            </a:pPr>
            <a:r>
              <a:rPr lang="en-US" dirty="0" smtClean="0">
                <a:solidFill>
                  <a:prstClr val="black"/>
                </a:solidFill>
                <a:latin typeface="Arial" charset="0"/>
                <a:cs typeface="Arial" charset="0"/>
              </a:rPr>
              <a:t>www.shariaacademy.com</a:t>
            </a:r>
            <a:endParaRPr lang="en-US" dirty="0">
              <a:solidFill>
                <a:prstClr val="black"/>
              </a:solidFill>
              <a:latin typeface="Arial" charset="0"/>
              <a:cs typeface="Arial" charset="0"/>
            </a:endParaRPr>
          </a:p>
        </p:txBody>
      </p:sp>
      <p:pic>
        <p:nvPicPr>
          <p:cNvPr id="4" name="Picture 3" descr="SAA_Logo.png"/>
          <p:cNvPicPr>
            <a:picLocks noChangeAspect="1"/>
          </p:cNvPicPr>
          <p:nvPr/>
        </p:nvPicPr>
        <p:blipFill>
          <a:blip r:embed="rId3" cstate="print"/>
          <a:srcRect b="32857"/>
          <a:stretch>
            <a:fillRect/>
          </a:stretch>
        </p:blipFill>
        <p:spPr>
          <a:xfrm>
            <a:off x="7543800" y="5791200"/>
            <a:ext cx="1924050" cy="990113"/>
          </a:xfrm>
          <a:prstGeom prst="rect">
            <a:avLst/>
          </a:prstGeom>
        </p:spPr>
      </p:pic>
    </p:spTree>
    <p:extLst>
      <p:ext uri="{BB962C8B-B14F-4D97-AF65-F5344CB8AC3E}">
        <p14:creationId xmlns:p14="http://schemas.microsoft.com/office/powerpoint/2010/main" val="426012490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9_Title Slide">
    <p:spTree>
      <p:nvGrpSpPr>
        <p:cNvPr id="1" name=""/>
        <p:cNvGrpSpPr/>
        <p:nvPr/>
      </p:nvGrpSpPr>
      <p:grpSpPr>
        <a:xfrm>
          <a:off x="0" y="0"/>
          <a:ext cx="0" cy="0"/>
          <a:chOff x="0" y="0"/>
          <a:chExt cx="0" cy="0"/>
        </a:xfrm>
      </p:grpSpPr>
      <p:pic>
        <p:nvPicPr>
          <p:cNvPr id="2" name="Picture 1" descr="SAA_Logo_Text.png"/>
          <p:cNvPicPr>
            <a:picLocks noChangeAspect="1"/>
          </p:cNvPicPr>
          <p:nvPr/>
        </p:nvPicPr>
        <p:blipFill>
          <a:blip r:embed="rId2" cstate="print"/>
          <a:stretch>
            <a:fillRect/>
          </a:stretch>
        </p:blipFill>
        <p:spPr>
          <a:xfrm>
            <a:off x="3657600" y="6248400"/>
            <a:ext cx="2228850" cy="528742"/>
          </a:xfrm>
          <a:prstGeom prst="rect">
            <a:avLst/>
          </a:prstGeom>
        </p:spPr>
      </p:pic>
      <p:sp>
        <p:nvSpPr>
          <p:cNvPr id="7" name="TextBox 6"/>
          <p:cNvSpPr txBox="1"/>
          <p:nvPr/>
        </p:nvSpPr>
        <p:spPr>
          <a:xfrm>
            <a:off x="0" y="0"/>
            <a:ext cx="9144000" cy="369332"/>
          </a:xfrm>
          <a:prstGeom prst="rect">
            <a:avLst/>
          </a:prstGeom>
          <a:noFill/>
        </p:spPr>
        <p:txBody>
          <a:bodyPr wrap="square" rtlCol="0">
            <a:spAutoFit/>
          </a:bodyPr>
          <a:lstStyle/>
          <a:p>
            <a:pPr fontAlgn="base">
              <a:spcBef>
                <a:spcPct val="0"/>
              </a:spcBef>
              <a:spcAft>
                <a:spcPct val="0"/>
              </a:spcAft>
            </a:pPr>
            <a:r>
              <a:rPr lang="en-US" dirty="0" smtClean="0">
                <a:solidFill>
                  <a:prstClr val="black"/>
                </a:solidFill>
                <a:latin typeface="Arial" charset="0"/>
                <a:cs typeface="Arial" charset="0"/>
              </a:rPr>
              <a:t>www.shariaacademy.com</a:t>
            </a:r>
            <a:endParaRPr lang="en-US" dirty="0">
              <a:solidFill>
                <a:prstClr val="black"/>
              </a:solidFill>
              <a:latin typeface="Arial" charset="0"/>
              <a:cs typeface="Arial" charset="0"/>
            </a:endParaRPr>
          </a:p>
        </p:txBody>
      </p:sp>
      <p:pic>
        <p:nvPicPr>
          <p:cNvPr id="4" name="Picture 3" descr="SAA_Logo.png"/>
          <p:cNvPicPr>
            <a:picLocks noChangeAspect="1"/>
          </p:cNvPicPr>
          <p:nvPr/>
        </p:nvPicPr>
        <p:blipFill>
          <a:blip r:embed="rId3" cstate="print"/>
          <a:srcRect b="32857"/>
          <a:stretch>
            <a:fillRect/>
          </a:stretch>
        </p:blipFill>
        <p:spPr>
          <a:xfrm>
            <a:off x="7848600" y="5943600"/>
            <a:ext cx="1480766" cy="762000"/>
          </a:xfrm>
          <a:prstGeom prst="rect">
            <a:avLst/>
          </a:prstGeom>
        </p:spPr>
      </p:pic>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6345187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66E3194-6700-4C62-888A-EE15C6F5A9CC}" type="datetimeFigureOut">
              <a:rPr lang="en-US" smtClean="0">
                <a:solidFill>
                  <a:prstClr val="black">
                    <a:tint val="75000"/>
                  </a:prstClr>
                </a:solidFill>
              </a:rPr>
              <a:pPr/>
              <a:t>12/19/2010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AFF5A8D-E4BB-4F85-8C49-55F451FFB619}"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0717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7882416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8" name="Text Placeholder 7"/>
          <p:cNvSpPr>
            <a:spLocks noGrp="1"/>
          </p:cNvSpPr>
          <p:nvPr>
            <p:ph type="body" sz="quarter" idx="10"/>
          </p:nvPr>
        </p:nvSpPr>
        <p:spPr>
          <a:xfrm>
            <a:off x="214282" y="571480"/>
            <a:ext cx="8715436" cy="564360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0389952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142844" y="0"/>
            <a:ext cx="3643306" cy="864119"/>
          </a:xfrm>
          <a:prstGeom prst="rect">
            <a:avLst/>
          </a:prstGeom>
          <a:noFill/>
          <a:ln w="9525">
            <a:noFill/>
            <a:miter lim="800000"/>
            <a:headEnd/>
            <a:tailEnd/>
          </a:ln>
        </p:spPr>
      </p:pic>
      <p:sp>
        <p:nvSpPr>
          <p:cNvPr id="4" name="TextBox 3"/>
          <p:cNvSpPr txBox="1"/>
          <p:nvPr userDrawn="1"/>
        </p:nvSpPr>
        <p:spPr>
          <a:xfrm>
            <a:off x="0" y="6072206"/>
            <a:ext cx="6929454" cy="707886"/>
          </a:xfrm>
          <a:prstGeom prst="rect">
            <a:avLst/>
          </a:prstGeom>
          <a:noFill/>
        </p:spPr>
        <p:txBody>
          <a:bodyPr wrap="square">
            <a:spAutoFit/>
          </a:bodyPr>
          <a:lstStyle/>
          <a:p>
            <a:pPr algn="ctr" fontAlgn="base">
              <a:spcBef>
                <a:spcPct val="0"/>
              </a:spcBef>
              <a:spcAft>
                <a:spcPct val="0"/>
              </a:spcAft>
              <a:defRPr/>
            </a:pPr>
            <a:r>
              <a:rPr lang="en-US" sz="4000"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7000892" y="5645462"/>
            <a:ext cx="2214578" cy="1141123"/>
          </a:xfrm>
          <a:prstGeom prst="rect">
            <a:avLst/>
          </a:prstGeom>
          <a:noFill/>
          <a:ln w="9525">
            <a:noFill/>
            <a:miter lim="800000"/>
            <a:headEnd/>
            <a:tailEnd/>
          </a:ln>
        </p:spPr>
      </p:pic>
      <p:sp>
        <p:nvSpPr>
          <p:cNvPr id="8" name="Text Placeholder 7"/>
          <p:cNvSpPr>
            <a:spLocks noGrp="1"/>
          </p:cNvSpPr>
          <p:nvPr>
            <p:ph type="body" sz="quarter" idx="10"/>
          </p:nvPr>
        </p:nvSpPr>
        <p:spPr>
          <a:xfrm>
            <a:off x="214282" y="1571612"/>
            <a:ext cx="8715436" cy="342902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rot="21279288">
            <a:off x="2700855" y="157226"/>
            <a:ext cx="6361787" cy="523220"/>
          </a:xfrm>
          <a:prstGeom prst="rect">
            <a:avLst/>
          </a:prstGeom>
          <a:noFill/>
        </p:spPr>
        <p:txBody>
          <a:bodyPr wrap="square" lIns="91440" tIns="45720" rIns="91440" bIns="45720">
            <a:spAutoFit/>
            <a:scene3d>
              <a:camera prst="perspectiveHeroicExtremeLeftFacing"/>
              <a:lightRig rig="threePt" dir="t"/>
            </a:scene3d>
            <a:sp3d extrusionH="57150">
              <a:bevelT w="38100" h="38100" prst="convex"/>
            </a:sp3d>
          </a:bodyPr>
          <a:lstStyle/>
          <a:p>
            <a:pPr algn="ctr" fontAlgn="base">
              <a:spcBef>
                <a:spcPct val="0"/>
              </a:spcBef>
              <a:spcAft>
                <a:spcPct val="0"/>
              </a:spcAft>
            </a:pPr>
            <a:r>
              <a:rPr lang="en-US" sz="2800" dirty="0" smtClean="0">
                <a:ln w="18415" cmpd="sng">
                  <a:solidFill>
                    <a:srgbClr val="FFFFFF"/>
                  </a:solidFill>
                  <a:prstDash val="solid"/>
                </a:ln>
                <a:solidFill>
                  <a:srgbClr val="FFFFFF"/>
                </a:solidFill>
                <a:effectLst>
                  <a:glow rad="63500">
                    <a:srgbClr val="F79646">
                      <a:satMod val="175000"/>
                      <a:alpha val="40000"/>
                    </a:srgbClr>
                  </a:glow>
                  <a:outerShdw blurRad="60007" dir="1500000" sy="-30000" kx="800400" algn="bl" rotWithShape="0">
                    <a:prstClr val="black">
                      <a:alpha val="20000"/>
                    </a:prstClr>
                  </a:outerShdw>
                </a:effectLst>
                <a:latin typeface="Arial" charset="0"/>
                <a:cs typeface="Arial" charset="0"/>
              </a:rPr>
              <a:t>Same Knowledge   Multiple Vehicles </a:t>
            </a:r>
            <a:endParaRPr lang="en-US" sz="2800" dirty="0">
              <a:ln w="18415" cmpd="sng">
                <a:solidFill>
                  <a:srgbClr val="FFFFFF"/>
                </a:solidFill>
                <a:prstDash val="solid"/>
              </a:ln>
              <a:solidFill>
                <a:srgbClr val="FFFFFF"/>
              </a:solidFill>
              <a:effectLst>
                <a:glow rad="63500">
                  <a:srgbClr val="F79646">
                    <a:satMod val="175000"/>
                    <a:alpha val="40000"/>
                  </a:srgbClr>
                </a:glow>
                <a:outerShdw blurRad="60007" dir="1500000" sy="-30000" kx="800400" algn="bl" rotWithShape="0">
                  <a:prstClr val="black">
                    <a:alpha val="20000"/>
                  </a:prstClr>
                </a:outerShdw>
              </a:effectLst>
              <a:latin typeface="Arial" charset="0"/>
              <a:cs typeface="Arial" charset="0"/>
            </a:endParaRPr>
          </a:p>
        </p:txBody>
      </p:sp>
      <p:cxnSp>
        <p:nvCxnSpPr>
          <p:cNvPr id="10" name="Straight Connector 9"/>
          <p:cNvCxnSpPr/>
          <p:nvPr userDrawn="1"/>
        </p:nvCxnSpPr>
        <p:spPr>
          <a:xfrm rot="5400000">
            <a:off x="5786447" y="428603"/>
            <a:ext cx="285750" cy="0"/>
          </a:xfrm>
          <a:prstGeom prst="line">
            <a:avLst/>
          </a:prstGeom>
          <a:ln w="28575">
            <a:solidFill>
              <a:schemeClr val="accent6">
                <a:lumMod val="75000"/>
              </a:schemeClr>
            </a:solidFill>
          </a:ln>
          <a:effectLst>
            <a:glow rad="63500">
              <a:schemeClr val="accent6">
                <a:satMod val="175000"/>
                <a:alpha val="40000"/>
              </a:schemeClr>
            </a:glow>
            <a:outerShdw blurRad="76200" dist="127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41056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pic>
        <p:nvPicPr>
          <p:cNvPr id="2" name="Picture 7" descr="SAA_Logo_Text.png"/>
          <p:cNvPicPr>
            <a:picLocks noChangeAspect="1"/>
          </p:cNvPicPr>
          <p:nvPr/>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3" name="TextBox 2"/>
          <p:cNvSpPr txBox="1"/>
          <p:nvPr/>
        </p:nvSpPr>
        <p:spPr>
          <a:xfrm>
            <a:off x="0" y="0"/>
            <a:ext cx="9144000" cy="369888"/>
          </a:xfrm>
          <a:prstGeom prst="rect">
            <a:avLst/>
          </a:prstGeom>
          <a:noFill/>
        </p:spPr>
        <p:txBody>
          <a:bodyPr>
            <a:spAutoFit/>
          </a:bodyPr>
          <a:lstStyle/>
          <a:p>
            <a:pPr fontAlgn="base">
              <a:spcBef>
                <a:spcPct val="0"/>
              </a:spcBef>
              <a:spcAft>
                <a:spcPct val="0"/>
              </a:spcAft>
              <a:defRPr/>
            </a:pPr>
            <a:r>
              <a:rPr lang="en-US" dirty="0">
                <a:solidFill>
                  <a:prstClr val="black"/>
                </a:solidFill>
                <a:latin typeface="Arial" charset="0"/>
                <a:cs typeface="Arial" charset="0"/>
              </a:rPr>
              <a:t>www.shariaacademy.com</a:t>
            </a:r>
          </a:p>
        </p:txBody>
      </p:sp>
    </p:spTree>
    <p:extLst>
      <p:ext uri="{BB962C8B-B14F-4D97-AF65-F5344CB8AC3E}">
        <p14:creationId xmlns:p14="http://schemas.microsoft.com/office/powerpoint/2010/main" val="2959627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0F61222E-A3CC-4D44-B943-3194045C66AF}" type="slidenum">
              <a:rPr lang="ar-SA">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635132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pic>
        <p:nvPicPr>
          <p:cNvPr id="2" name="Picture 1" descr="SAA_Logo_Text.png"/>
          <p:cNvPicPr>
            <a:picLocks noChangeAspect="1"/>
          </p:cNvPicPr>
          <p:nvPr/>
        </p:nvPicPr>
        <p:blipFill>
          <a:blip r:embed="rId2" cstate="print"/>
          <a:stretch>
            <a:fillRect/>
          </a:stretch>
        </p:blipFill>
        <p:spPr>
          <a:xfrm>
            <a:off x="3657600" y="6248400"/>
            <a:ext cx="2228850" cy="528742"/>
          </a:xfrm>
          <a:prstGeom prst="rect">
            <a:avLst/>
          </a:prstGeom>
        </p:spPr>
      </p:pic>
      <p:sp>
        <p:nvSpPr>
          <p:cNvPr id="7" name="TextBox 6"/>
          <p:cNvSpPr txBox="1"/>
          <p:nvPr/>
        </p:nvSpPr>
        <p:spPr>
          <a:xfrm>
            <a:off x="0" y="0"/>
            <a:ext cx="9144000" cy="369332"/>
          </a:xfrm>
          <a:prstGeom prst="rect">
            <a:avLst/>
          </a:prstGeom>
          <a:noFill/>
        </p:spPr>
        <p:txBody>
          <a:bodyPr wrap="square" rtlCol="0">
            <a:spAutoFit/>
          </a:bodyPr>
          <a:lstStyle/>
          <a:p>
            <a:pPr algn="r"/>
            <a:r>
              <a:rPr lang="en-US" dirty="0" smtClean="0"/>
              <a:t>www.shariaacademy.com</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pic>
        <p:nvPicPr>
          <p:cNvPr id="2" name="Picture 7" descr="SAA_Logo_Text.png"/>
          <p:cNvPicPr>
            <a:picLocks noChangeAspect="1"/>
          </p:cNvPicPr>
          <p:nvPr/>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3" name="TextBox 2"/>
          <p:cNvSpPr txBox="1"/>
          <p:nvPr/>
        </p:nvSpPr>
        <p:spPr>
          <a:xfrm>
            <a:off x="0" y="0"/>
            <a:ext cx="9144000" cy="369888"/>
          </a:xfrm>
          <a:prstGeom prst="rect">
            <a:avLst/>
          </a:prstGeom>
          <a:noFill/>
        </p:spPr>
        <p:txBody>
          <a:bodyPr>
            <a:spAutoFit/>
          </a:bodyPr>
          <a:lstStyle/>
          <a:p>
            <a:pPr fontAlgn="base">
              <a:spcBef>
                <a:spcPct val="0"/>
              </a:spcBef>
              <a:spcAft>
                <a:spcPct val="0"/>
              </a:spcAft>
              <a:defRPr/>
            </a:pPr>
            <a:r>
              <a:rPr lang="en-US" dirty="0">
                <a:solidFill>
                  <a:prstClr val="black"/>
                </a:solidFill>
                <a:latin typeface="Arial" charset="0"/>
                <a:cs typeface="Arial" charset="0"/>
              </a:rPr>
              <a:t>www.shariaacademy.com</a:t>
            </a:r>
          </a:p>
        </p:txBody>
      </p:sp>
      <p:pic>
        <p:nvPicPr>
          <p:cNvPr id="4" name="Picture 9" descr="SAA_Logo.png"/>
          <p:cNvPicPr>
            <a:picLocks noChangeAspect="1"/>
          </p:cNvPicPr>
          <p:nvPr/>
        </p:nvPicPr>
        <p:blipFill>
          <a:blip r:embed="rId3" cstate="print"/>
          <a:srcRect b="32857"/>
          <a:stretch>
            <a:fillRect/>
          </a:stretch>
        </p:blipFill>
        <p:spPr bwMode="auto">
          <a:xfrm>
            <a:off x="7543800" y="5791200"/>
            <a:ext cx="1924050" cy="990600"/>
          </a:xfrm>
          <a:prstGeom prst="rect">
            <a:avLst/>
          </a:prstGeom>
          <a:noFill/>
          <a:ln w="9525">
            <a:noFill/>
            <a:miter lim="800000"/>
            <a:headEnd/>
            <a:tailEnd/>
          </a:ln>
        </p:spPr>
      </p:pic>
    </p:spTree>
    <p:extLst>
      <p:ext uri="{BB962C8B-B14F-4D97-AF65-F5344CB8AC3E}">
        <p14:creationId xmlns:p14="http://schemas.microsoft.com/office/powerpoint/2010/main" val="27024048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_Title Slide">
    <p:spTree>
      <p:nvGrpSpPr>
        <p:cNvPr id="1" name=""/>
        <p:cNvGrpSpPr/>
        <p:nvPr/>
      </p:nvGrpSpPr>
      <p:grpSpPr>
        <a:xfrm>
          <a:off x="0" y="0"/>
          <a:ext cx="0" cy="0"/>
          <a:chOff x="0" y="0"/>
          <a:chExt cx="0" cy="0"/>
        </a:xfrm>
      </p:grpSpPr>
      <p:pic>
        <p:nvPicPr>
          <p:cNvPr id="3" name="Picture 7" descr="SAA_Logo_Text.png"/>
          <p:cNvPicPr>
            <a:picLocks noChangeAspect="1"/>
          </p:cNvPicPr>
          <p:nvPr/>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p:nvSpPr>
        <p:spPr>
          <a:xfrm>
            <a:off x="0" y="0"/>
            <a:ext cx="9144000" cy="369888"/>
          </a:xfrm>
          <a:prstGeom prst="rect">
            <a:avLst/>
          </a:prstGeom>
          <a:noFill/>
        </p:spPr>
        <p:txBody>
          <a:bodyPr>
            <a:spAutoFit/>
          </a:bodyPr>
          <a:lstStyle/>
          <a:p>
            <a:pPr fontAlgn="base">
              <a:spcBef>
                <a:spcPct val="0"/>
              </a:spcBef>
              <a:spcAft>
                <a:spcPct val="0"/>
              </a:spcAft>
              <a:defRPr/>
            </a:pPr>
            <a:r>
              <a:rPr lang="en-US" dirty="0">
                <a:solidFill>
                  <a:prstClr val="black"/>
                </a:solidFill>
                <a:latin typeface="Arial" charset="0"/>
                <a:cs typeface="Arial" charset="0"/>
              </a:rPr>
              <a:t>www.shariaacademy.com</a:t>
            </a:r>
          </a:p>
        </p:txBody>
      </p:sp>
      <p:pic>
        <p:nvPicPr>
          <p:cNvPr id="6" name="Picture 9" descr="SAA_Logo.png"/>
          <p:cNvPicPr>
            <a:picLocks noChangeAspect="1"/>
          </p:cNvPicPr>
          <p:nvPr/>
        </p:nvPicPr>
        <p:blipFill>
          <a:blip r:embed="rId3" cstate="print"/>
          <a:srcRect b="32857"/>
          <a:stretch>
            <a:fillRect/>
          </a:stretch>
        </p:blipFill>
        <p:spPr bwMode="auto">
          <a:xfrm>
            <a:off x="7848600" y="5943600"/>
            <a:ext cx="1481138" cy="762000"/>
          </a:xfrm>
          <a:prstGeom prst="rect">
            <a:avLst/>
          </a:prstGeom>
          <a:noFill/>
          <a:ln w="9525">
            <a:noFill/>
            <a:miter lim="800000"/>
            <a:headEnd/>
            <a:tailEnd/>
          </a:ln>
        </p:spPr>
      </p:pic>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24220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8D80D81-3E52-464C-9A61-06183E1EAAE4}" type="slidenum">
              <a:rPr lang="ar-SA">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62578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BABE487-EA4A-48F4-AC5E-42A3CFEFEE77}" type="slidenum">
              <a:rPr lang="ar-SA">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413432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3" name="Picture 7"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9"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37078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4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46"/>
          <p:cNvSpPr>
            <a:spLocks noGrp="1" noChangeArrowheads="1"/>
          </p:cNvSpPr>
          <p:nvPr>
            <p:ph type="sldNum" sz="quarter" idx="12"/>
          </p:nvPr>
        </p:nvSpPr>
        <p:spPr>
          <a:ln/>
        </p:spPr>
        <p:txBody>
          <a:bodyPr/>
          <a:lstStyle>
            <a:lvl1pPr>
              <a:defRPr/>
            </a:lvl1pPr>
          </a:lstStyle>
          <a:p>
            <a:pPr>
              <a:defRPr/>
            </a:pPr>
            <a:fld id="{26B2FF83-5CED-4637-A585-77CF61FACA62}" type="slidenum">
              <a:rPr lang="ar-SA">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1046994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7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9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81BCBD-3225-490A-A50A-17C75BDC3B5B}" type="datetimeFigureOut">
              <a:rPr lang="ar-EG" smtClean="0"/>
              <a:pPr/>
              <a:t>13/01/1432</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9D8C717E-18A4-4D17-82CC-323734EEE3E4}" type="slidenum">
              <a:rPr lang="ar-EG" smtClean="0"/>
              <a:pPr/>
              <a:t>‹#›</a:t>
            </a:fld>
            <a:endParaRPr lang="ar-EG"/>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1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0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1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2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3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4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pic>
        <p:nvPicPr>
          <p:cNvPr id="2" name="Picture 1" descr="SAA_Logo_Text.png"/>
          <p:cNvPicPr>
            <a:picLocks noChangeAspect="1"/>
          </p:cNvPicPr>
          <p:nvPr/>
        </p:nvPicPr>
        <p:blipFill>
          <a:blip r:embed="rId2" cstate="print"/>
          <a:stretch>
            <a:fillRect/>
          </a:stretch>
        </p:blipFill>
        <p:spPr>
          <a:xfrm>
            <a:off x="3657600" y="6248400"/>
            <a:ext cx="2228850" cy="528742"/>
          </a:xfrm>
          <a:prstGeom prst="rect">
            <a:avLst/>
          </a:prstGeom>
        </p:spPr>
      </p:pic>
      <p:sp>
        <p:nvSpPr>
          <p:cNvPr id="7" name="TextBox 6"/>
          <p:cNvSpPr txBox="1"/>
          <p:nvPr/>
        </p:nvSpPr>
        <p:spPr>
          <a:xfrm>
            <a:off x="0" y="0"/>
            <a:ext cx="9144000" cy="369332"/>
          </a:xfrm>
          <a:prstGeom prst="rect">
            <a:avLst/>
          </a:prstGeom>
          <a:noFill/>
        </p:spPr>
        <p:txBody>
          <a:bodyPr wrap="square" rtlCol="0">
            <a:spAutoFit/>
          </a:bodyPr>
          <a:lstStyle/>
          <a:p>
            <a:pPr algn="r"/>
            <a:r>
              <a:rPr lang="en-US" dirty="0" smtClean="0"/>
              <a:t>www.shariaacademy.com</a:t>
            </a:r>
            <a:endParaRPr lang="en-US" dirty="0"/>
          </a:p>
        </p:txBody>
      </p:sp>
      <p:pic>
        <p:nvPicPr>
          <p:cNvPr id="4" name="Picture 3" descr="SAA_Logo.png"/>
          <p:cNvPicPr>
            <a:picLocks noChangeAspect="1"/>
          </p:cNvPicPr>
          <p:nvPr/>
        </p:nvPicPr>
        <p:blipFill>
          <a:blip r:embed="rId3" cstate="print"/>
          <a:srcRect b="32857"/>
          <a:stretch>
            <a:fillRect/>
          </a:stretch>
        </p:blipFill>
        <p:spPr>
          <a:xfrm>
            <a:off x="7543800" y="5791200"/>
            <a:ext cx="1924050" cy="990113"/>
          </a:xfrm>
          <a:prstGeom prst="rect">
            <a:avLst/>
          </a:prstGeom>
        </p:spPr>
      </p:pic>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37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9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fontAlgn="base">
              <a:spcBef>
                <a:spcPct val="0"/>
              </a:spcBef>
              <a:spcAft>
                <a:spcPct val="0"/>
              </a:spcAft>
              <a:defRPr/>
            </a:pPr>
            <a:r>
              <a:rPr lang="en-US" b="1" dirty="0">
                <a:ln w="1905"/>
                <a:solidFill>
                  <a:srgbClr val="F79646"/>
                </a:solidFill>
                <a:effectLst>
                  <a:outerShdw blurRad="60007" dist="310007" dir="7680000" sy="30000" kx="1300200" algn="ctr" rotWithShape="0">
                    <a:prstClr val="black">
                      <a:alpha val="32000"/>
                    </a:prstClr>
                  </a:outerShdw>
                </a:effectLst>
                <a:latin typeface="Arial" charset="0"/>
                <a:cs typeface="Arial" charset="0"/>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87790711"/>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pic>
        <p:nvPicPr>
          <p:cNvPr id="2" name="Picture 1" descr="SAA_Logo_Text.png"/>
          <p:cNvPicPr>
            <a:picLocks noChangeAspect="1"/>
          </p:cNvPicPr>
          <p:nvPr/>
        </p:nvPicPr>
        <p:blipFill>
          <a:blip r:embed="rId2" cstate="print"/>
          <a:stretch>
            <a:fillRect/>
          </a:stretch>
        </p:blipFill>
        <p:spPr>
          <a:xfrm>
            <a:off x="3657600" y="6248400"/>
            <a:ext cx="2228850" cy="528742"/>
          </a:xfrm>
          <a:prstGeom prst="rect">
            <a:avLst/>
          </a:prstGeom>
        </p:spPr>
      </p:pic>
      <p:sp>
        <p:nvSpPr>
          <p:cNvPr id="7" name="TextBox 6"/>
          <p:cNvSpPr txBox="1"/>
          <p:nvPr/>
        </p:nvSpPr>
        <p:spPr>
          <a:xfrm>
            <a:off x="0" y="0"/>
            <a:ext cx="9144000" cy="369332"/>
          </a:xfrm>
          <a:prstGeom prst="rect">
            <a:avLst/>
          </a:prstGeom>
          <a:noFill/>
        </p:spPr>
        <p:txBody>
          <a:bodyPr wrap="square" rtlCol="0">
            <a:spAutoFit/>
          </a:bodyPr>
          <a:lstStyle/>
          <a:p>
            <a:pPr rtl="0"/>
            <a:r>
              <a:rPr lang="en-US" dirty="0" smtClean="0">
                <a:solidFill>
                  <a:prstClr val="black"/>
                </a:solidFill>
              </a:rPr>
              <a:t>www.shariaacademy.com</a:t>
            </a:r>
            <a:endParaRPr lang="en-US" dirty="0">
              <a:solidFill>
                <a:prstClr val="black"/>
              </a:solidFill>
            </a:endParaRPr>
          </a:p>
        </p:txBody>
      </p:sp>
    </p:spTree>
    <p:extLst>
      <p:ext uri="{BB962C8B-B14F-4D97-AF65-F5344CB8AC3E}">
        <p14:creationId xmlns:p14="http://schemas.microsoft.com/office/powerpoint/2010/main" val="1148302954"/>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991926-00FD-4A1A-AF1B-341EFA84D0B3}" type="datetimeFigureOut">
              <a:rPr lang="en-US" smtClean="0">
                <a:solidFill>
                  <a:prstClr val="black">
                    <a:tint val="75000"/>
                  </a:prstClr>
                </a:solidFill>
              </a:rPr>
              <a:pPr/>
              <a:t>12/19/2010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9608BA7-5BCA-4C18-A4CE-F703133BB5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7291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Title Slide">
    <p:spTree>
      <p:nvGrpSpPr>
        <p:cNvPr id="1" name=""/>
        <p:cNvGrpSpPr/>
        <p:nvPr/>
      </p:nvGrpSpPr>
      <p:grpSpPr>
        <a:xfrm>
          <a:off x="0" y="0"/>
          <a:ext cx="0" cy="0"/>
          <a:chOff x="0" y="0"/>
          <a:chExt cx="0" cy="0"/>
        </a:xfrm>
      </p:grpSpPr>
      <p:pic>
        <p:nvPicPr>
          <p:cNvPr id="2" name="Picture 1" descr="SAA_Logo_Text.png"/>
          <p:cNvPicPr>
            <a:picLocks noChangeAspect="1"/>
          </p:cNvPicPr>
          <p:nvPr/>
        </p:nvPicPr>
        <p:blipFill>
          <a:blip r:embed="rId2" cstate="print"/>
          <a:stretch>
            <a:fillRect/>
          </a:stretch>
        </p:blipFill>
        <p:spPr>
          <a:xfrm>
            <a:off x="3657600" y="6248400"/>
            <a:ext cx="2228850" cy="528742"/>
          </a:xfrm>
          <a:prstGeom prst="rect">
            <a:avLst/>
          </a:prstGeom>
        </p:spPr>
      </p:pic>
      <p:sp>
        <p:nvSpPr>
          <p:cNvPr id="7" name="TextBox 6"/>
          <p:cNvSpPr txBox="1"/>
          <p:nvPr/>
        </p:nvSpPr>
        <p:spPr>
          <a:xfrm>
            <a:off x="0" y="0"/>
            <a:ext cx="9144000" cy="369332"/>
          </a:xfrm>
          <a:prstGeom prst="rect">
            <a:avLst/>
          </a:prstGeom>
          <a:noFill/>
        </p:spPr>
        <p:txBody>
          <a:bodyPr wrap="square" rtlCol="0">
            <a:spAutoFit/>
          </a:bodyPr>
          <a:lstStyle/>
          <a:p>
            <a:pPr algn="r"/>
            <a:r>
              <a:rPr lang="en-US" dirty="0" smtClean="0"/>
              <a:t>www.shariaacademy.com</a:t>
            </a:r>
            <a:endParaRPr lang="en-US" dirty="0"/>
          </a:p>
        </p:txBody>
      </p:sp>
      <p:pic>
        <p:nvPicPr>
          <p:cNvPr id="4" name="Picture 3" descr="SAA_Logo.png"/>
          <p:cNvPicPr>
            <a:picLocks noChangeAspect="1"/>
          </p:cNvPicPr>
          <p:nvPr/>
        </p:nvPicPr>
        <p:blipFill>
          <a:blip r:embed="rId3" cstate="print"/>
          <a:srcRect b="32857"/>
          <a:stretch>
            <a:fillRect/>
          </a:stretch>
        </p:blipFill>
        <p:spPr>
          <a:xfrm>
            <a:off x="7848600" y="5943600"/>
            <a:ext cx="1480766" cy="762000"/>
          </a:xfrm>
          <a:prstGeom prst="rect">
            <a:avLst/>
          </a:prstGeom>
        </p:spPr>
      </p:pic>
      <p:sp>
        <p:nvSpPr>
          <p:cNvPr id="5" name="Title 4"/>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pic>
        <p:nvPicPr>
          <p:cNvPr id="2" name="Picture 1" descr="SAA_Logo_Text.png"/>
          <p:cNvPicPr>
            <a:picLocks noChangeAspect="1"/>
          </p:cNvPicPr>
          <p:nvPr/>
        </p:nvPicPr>
        <p:blipFill>
          <a:blip r:embed="rId2" cstate="print"/>
          <a:stretch>
            <a:fillRect/>
          </a:stretch>
        </p:blipFill>
        <p:spPr>
          <a:xfrm>
            <a:off x="3657600" y="6248400"/>
            <a:ext cx="2228850" cy="528742"/>
          </a:xfrm>
          <a:prstGeom prst="rect">
            <a:avLst/>
          </a:prstGeom>
        </p:spPr>
      </p:pic>
      <p:sp>
        <p:nvSpPr>
          <p:cNvPr id="7" name="TextBox 6"/>
          <p:cNvSpPr txBox="1"/>
          <p:nvPr/>
        </p:nvSpPr>
        <p:spPr>
          <a:xfrm>
            <a:off x="0" y="0"/>
            <a:ext cx="9144000" cy="369332"/>
          </a:xfrm>
          <a:prstGeom prst="rect">
            <a:avLst/>
          </a:prstGeom>
          <a:noFill/>
        </p:spPr>
        <p:txBody>
          <a:bodyPr wrap="square" rtlCol="0">
            <a:spAutoFit/>
          </a:bodyPr>
          <a:lstStyle/>
          <a:p>
            <a:pPr rtl="0"/>
            <a:r>
              <a:rPr lang="en-US" dirty="0" smtClean="0">
                <a:solidFill>
                  <a:prstClr val="black"/>
                </a:solidFill>
              </a:rPr>
              <a:t>www.shariaacademy.com</a:t>
            </a:r>
            <a:endParaRPr lang="en-US" dirty="0">
              <a:solidFill>
                <a:prstClr val="black"/>
              </a:solidFill>
            </a:endParaRPr>
          </a:p>
        </p:txBody>
      </p:sp>
      <p:pic>
        <p:nvPicPr>
          <p:cNvPr id="4" name="Picture 3" descr="SAA_Logo.png"/>
          <p:cNvPicPr>
            <a:picLocks noChangeAspect="1"/>
          </p:cNvPicPr>
          <p:nvPr/>
        </p:nvPicPr>
        <p:blipFill>
          <a:blip r:embed="rId3" cstate="print"/>
          <a:srcRect b="32857"/>
          <a:stretch>
            <a:fillRect/>
          </a:stretch>
        </p:blipFill>
        <p:spPr>
          <a:xfrm>
            <a:off x="7543800" y="5791200"/>
            <a:ext cx="1924050" cy="990113"/>
          </a:xfrm>
          <a:prstGeom prst="rect">
            <a:avLst/>
          </a:prstGeom>
        </p:spPr>
      </p:pic>
    </p:spTree>
    <p:extLst>
      <p:ext uri="{BB962C8B-B14F-4D97-AF65-F5344CB8AC3E}">
        <p14:creationId xmlns:p14="http://schemas.microsoft.com/office/powerpoint/2010/main" val="2951730430"/>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_Title Slide">
    <p:spTree>
      <p:nvGrpSpPr>
        <p:cNvPr id="1" name=""/>
        <p:cNvGrpSpPr/>
        <p:nvPr/>
      </p:nvGrpSpPr>
      <p:grpSpPr>
        <a:xfrm>
          <a:off x="0" y="0"/>
          <a:ext cx="0" cy="0"/>
          <a:chOff x="0" y="0"/>
          <a:chExt cx="0" cy="0"/>
        </a:xfrm>
      </p:grpSpPr>
      <p:pic>
        <p:nvPicPr>
          <p:cNvPr id="2" name="Picture 1" descr="SAA_Logo_Text.png"/>
          <p:cNvPicPr>
            <a:picLocks noChangeAspect="1"/>
          </p:cNvPicPr>
          <p:nvPr/>
        </p:nvPicPr>
        <p:blipFill>
          <a:blip r:embed="rId2" cstate="print"/>
          <a:stretch>
            <a:fillRect/>
          </a:stretch>
        </p:blipFill>
        <p:spPr>
          <a:xfrm>
            <a:off x="3657600" y="6248400"/>
            <a:ext cx="2228850" cy="528742"/>
          </a:xfrm>
          <a:prstGeom prst="rect">
            <a:avLst/>
          </a:prstGeom>
        </p:spPr>
      </p:pic>
      <p:sp>
        <p:nvSpPr>
          <p:cNvPr id="7" name="TextBox 6"/>
          <p:cNvSpPr txBox="1"/>
          <p:nvPr/>
        </p:nvSpPr>
        <p:spPr>
          <a:xfrm>
            <a:off x="0" y="0"/>
            <a:ext cx="9144000" cy="369332"/>
          </a:xfrm>
          <a:prstGeom prst="rect">
            <a:avLst/>
          </a:prstGeom>
          <a:noFill/>
        </p:spPr>
        <p:txBody>
          <a:bodyPr wrap="square" rtlCol="0">
            <a:spAutoFit/>
          </a:bodyPr>
          <a:lstStyle/>
          <a:p>
            <a:pPr rtl="0"/>
            <a:r>
              <a:rPr lang="en-US" dirty="0" smtClean="0">
                <a:solidFill>
                  <a:prstClr val="black"/>
                </a:solidFill>
              </a:rPr>
              <a:t>www.shariaacademy.com</a:t>
            </a:r>
            <a:endParaRPr lang="en-US" dirty="0">
              <a:solidFill>
                <a:prstClr val="black"/>
              </a:solidFill>
            </a:endParaRPr>
          </a:p>
        </p:txBody>
      </p:sp>
      <p:pic>
        <p:nvPicPr>
          <p:cNvPr id="4" name="Picture 3" descr="SAA_Logo.png"/>
          <p:cNvPicPr>
            <a:picLocks noChangeAspect="1"/>
          </p:cNvPicPr>
          <p:nvPr/>
        </p:nvPicPr>
        <p:blipFill>
          <a:blip r:embed="rId3" cstate="print"/>
          <a:srcRect b="32857"/>
          <a:stretch>
            <a:fillRect/>
          </a:stretch>
        </p:blipFill>
        <p:spPr>
          <a:xfrm>
            <a:off x="7848600" y="5943600"/>
            <a:ext cx="1480766" cy="762000"/>
          </a:xfrm>
          <a:prstGeom prst="rect">
            <a:avLst/>
          </a:prstGeom>
        </p:spPr>
      </p:pic>
      <p:sp>
        <p:nvSpPr>
          <p:cNvPr id="5" name="Title 4"/>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90609566"/>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algn="l" rtl="0">
              <a:defRPr/>
            </a:pPr>
            <a:r>
              <a:rPr lang="en-US" b="1" dirty="0">
                <a:ln w="1905"/>
                <a:solidFill>
                  <a:srgbClr val="F79646"/>
                </a:solidFill>
                <a:effectLst>
                  <a:outerShdw blurRad="60007" dist="310007" dir="7680000" sy="30000" kx="1300200" algn="ctr" rotWithShape="0">
                    <a:prstClr val="black">
                      <a:alpha val="32000"/>
                    </a:prstClr>
                  </a:outerShdw>
                </a:effectLst>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51562229"/>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algn="l" rtl="0">
              <a:defRPr/>
            </a:pPr>
            <a:r>
              <a:rPr lang="en-US" b="1" dirty="0">
                <a:ln w="1905"/>
                <a:solidFill>
                  <a:srgbClr val="F79646"/>
                </a:solidFill>
                <a:effectLst>
                  <a:outerShdw blurRad="60007" dist="310007" dir="7680000" sy="30000" kx="1300200" algn="ctr" rotWithShape="0">
                    <a:prstClr val="black">
                      <a:alpha val="32000"/>
                    </a:prstClr>
                  </a:outerShdw>
                </a:effectLst>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35660952"/>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algn="l" rtl="0">
              <a:defRPr/>
            </a:pPr>
            <a:r>
              <a:rPr lang="en-US" b="1" dirty="0">
                <a:ln w="1905"/>
                <a:solidFill>
                  <a:srgbClr val="F79646"/>
                </a:solidFill>
                <a:effectLst>
                  <a:outerShdw blurRad="60007" dist="310007" dir="7680000" sy="30000" kx="1300200" algn="ctr" rotWithShape="0">
                    <a:prstClr val="black">
                      <a:alpha val="32000"/>
                    </a:prstClr>
                  </a:outerShdw>
                </a:effectLst>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
        <p:nvSpPr>
          <p:cNvPr id="8" name="Text Placeholder 7"/>
          <p:cNvSpPr>
            <a:spLocks noGrp="1"/>
          </p:cNvSpPr>
          <p:nvPr>
            <p:ph type="body" sz="quarter" idx="10"/>
          </p:nvPr>
        </p:nvSpPr>
        <p:spPr>
          <a:xfrm>
            <a:off x="214282" y="1357298"/>
            <a:ext cx="8715436" cy="48577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61995155"/>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pic>
        <p:nvPicPr>
          <p:cNvPr id="3" name="Picture 8" descr="SAA_Logo_Text.png"/>
          <p:cNvPicPr>
            <a:picLocks noChangeAspect="1"/>
          </p:cNvPicPr>
          <p:nvPr userDrawn="1"/>
        </p:nvPicPr>
        <p:blipFill>
          <a:blip r:embed="rId2" cstate="print"/>
          <a:srcRect/>
          <a:stretch>
            <a:fillRect/>
          </a:stretch>
        </p:blipFill>
        <p:spPr bwMode="auto">
          <a:xfrm>
            <a:off x="3657600" y="6248400"/>
            <a:ext cx="2228850" cy="528638"/>
          </a:xfrm>
          <a:prstGeom prst="rect">
            <a:avLst/>
          </a:prstGeom>
          <a:noFill/>
          <a:ln w="9525">
            <a:noFill/>
            <a:miter lim="800000"/>
            <a:headEnd/>
            <a:tailEnd/>
          </a:ln>
        </p:spPr>
      </p:pic>
      <p:sp>
        <p:nvSpPr>
          <p:cNvPr id="4" name="TextBox 3"/>
          <p:cNvSpPr txBox="1"/>
          <p:nvPr userDrawn="1"/>
        </p:nvSpPr>
        <p:spPr>
          <a:xfrm>
            <a:off x="0" y="0"/>
            <a:ext cx="9144000" cy="381000"/>
          </a:xfrm>
          <a:prstGeom prst="rect">
            <a:avLst/>
          </a:prstGeom>
          <a:noFill/>
        </p:spPr>
        <p:txBody>
          <a:bodyPr>
            <a:spAutoFit/>
          </a:bodyPr>
          <a:lstStyle/>
          <a:p>
            <a:pPr algn="l" rtl="0">
              <a:defRPr/>
            </a:pPr>
            <a:r>
              <a:rPr lang="en-US" b="1" dirty="0">
                <a:ln w="1905"/>
                <a:solidFill>
                  <a:srgbClr val="F79646"/>
                </a:solidFill>
                <a:effectLst>
                  <a:outerShdw blurRad="60007" dist="310007" dir="7680000" sy="30000" kx="1300200" algn="ctr" rotWithShape="0">
                    <a:prstClr val="black">
                      <a:alpha val="32000"/>
                    </a:prstClr>
                  </a:outerShdw>
                </a:effectLst>
              </a:rPr>
              <a:t>www.ShariaAcademy.com</a:t>
            </a:r>
          </a:p>
        </p:txBody>
      </p:sp>
      <p:pic>
        <p:nvPicPr>
          <p:cNvPr id="6" name="Picture 10" descr="SAA_Logo.png"/>
          <p:cNvPicPr>
            <a:picLocks noChangeAspect="1"/>
          </p:cNvPicPr>
          <p:nvPr userDrawn="1"/>
        </p:nvPicPr>
        <p:blipFill>
          <a:blip r:embed="rId3" cstate="print"/>
          <a:srcRect b="32857"/>
          <a:stretch>
            <a:fillRect/>
          </a:stretch>
        </p:blipFill>
        <p:spPr bwMode="auto">
          <a:xfrm>
            <a:off x="8153400" y="6269038"/>
            <a:ext cx="1143000" cy="588962"/>
          </a:xfrm>
          <a:prstGeom prst="rect">
            <a:avLst/>
          </a:prstGeom>
          <a:noFill/>
          <a:ln w="9525">
            <a:noFill/>
            <a:miter lim="800000"/>
            <a:headEnd/>
            <a:tailEnd/>
          </a:ln>
        </p:spPr>
      </p:pic>
      <p:sp>
        <p:nvSpPr>
          <p:cNvPr id="8" name="Text Placeholder 7"/>
          <p:cNvSpPr>
            <a:spLocks noGrp="1"/>
          </p:cNvSpPr>
          <p:nvPr>
            <p:ph type="body" sz="quarter" idx="10"/>
          </p:nvPr>
        </p:nvSpPr>
        <p:spPr>
          <a:xfrm>
            <a:off x="214282" y="571480"/>
            <a:ext cx="8715436" cy="564360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0009985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4"/>
          <p:cNvSpPr>
            <a:spLocks noGrp="1"/>
          </p:cNvSpPr>
          <p:nvPr>
            <p:ph type="dt" sz="half" idx="10"/>
          </p:nvPr>
        </p:nvSpPr>
        <p:spPr/>
        <p:txBody>
          <a:bodyPr/>
          <a:lstStyle/>
          <a:p>
            <a:fld id="{1881BCBD-3225-490A-A50A-17C75BDC3B5B}" type="datetimeFigureOut">
              <a:rPr lang="ar-EG" smtClean="0"/>
              <a:pPr/>
              <a:t>13/01/1432</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9D8C717E-18A4-4D17-82CC-323734EEE3E4}" type="slidenum">
              <a:rPr lang="ar-EG" smtClean="0"/>
              <a:pPr/>
              <a:t>‹#›</a:t>
            </a:fld>
            <a:endParaRPr lang="ar-EG"/>
          </a:p>
        </p:txBody>
      </p:sp>
    </p:spTree>
  </p:cSld>
  <p:clrMapOvr>
    <a:masterClrMapping/>
  </p:clrMapOvr>
  <p:transitio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 name="Picture 1" descr="SAA_Logo_Text.png"/>
          <p:cNvPicPr>
            <a:picLocks noChangeAspect="1"/>
          </p:cNvPicPr>
          <p:nvPr userDrawn="1"/>
        </p:nvPicPr>
        <p:blipFill>
          <a:blip r:embed="rId2" cstate="print"/>
          <a:stretch>
            <a:fillRect/>
          </a:stretch>
        </p:blipFill>
        <p:spPr>
          <a:xfrm>
            <a:off x="3657600" y="6248400"/>
            <a:ext cx="2228850" cy="528742"/>
          </a:xfrm>
          <a:prstGeom prst="rect">
            <a:avLst/>
          </a:prstGeom>
        </p:spPr>
      </p:pic>
      <p:sp>
        <p:nvSpPr>
          <p:cNvPr id="7" name="TextBox 6"/>
          <p:cNvSpPr txBox="1"/>
          <p:nvPr userDrawn="1"/>
        </p:nvSpPr>
        <p:spPr>
          <a:xfrm>
            <a:off x="0" y="0"/>
            <a:ext cx="9144000" cy="381000"/>
          </a:xfrm>
          <a:prstGeom prst="rect">
            <a:avLst/>
          </a:prstGeom>
          <a:noFill/>
        </p:spPr>
        <p:txBody>
          <a:bodyPr wrap="square" rtlCol="0">
            <a:spAutoFit/>
          </a:bodyPr>
          <a:lstStyle/>
          <a:p>
            <a:pPr algn="r"/>
            <a:r>
              <a:rPr lang="en-US" b="1" cap="none" spc="0" dirty="0" smtClean="0">
                <a:ln w="1905"/>
                <a:solidFill>
                  <a:schemeClr val="accent6"/>
                </a:solidFill>
                <a:effectLst>
                  <a:outerShdw blurRad="60007" dist="310007" dir="7680000" sy="30000" kx="1300200" algn="ctr" rotWithShape="0">
                    <a:prstClr val="black">
                      <a:alpha val="32000"/>
                    </a:prstClr>
                  </a:outerShdw>
                </a:effectLst>
              </a:rPr>
              <a:t>www.ShariaAcademy.com</a:t>
            </a:r>
            <a:endParaRPr lang="en-US" b="1" cap="none" spc="0" dirty="0">
              <a:ln w="1905"/>
              <a:solidFill>
                <a:schemeClr val="accent6"/>
              </a:solidFill>
              <a:effectLst>
                <a:outerShdw blurRad="60007" dist="310007" dir="7680000" sy="30000" kx="1300200" algn="ctr" rotWithShape="0">
                  <a:prstClr val="black">
                    <a:alpha val="32000"/>
                  </a:prstClr>
                </a:outerShdw>
              </a:effectLst>
            </a:endParaRPr>
          </a:p>
        </p:txBody>
      </p:sp>
      <p:pic>
        <p:nvPicPr>
          <p:cNvPr id="4" name="Picture 3" descr="SAA_Logo.png"/>
          <p:cNvPicPr>
            <a:picLocks noChangeAspect="1"/>
          </p:cNvPicPr>
          <p:nvPr userDrawn="1"/>
        </p:nvPicPr>
        <p:blipFill>
          <a:blip r:embed="rId3" cstate="print"/>
          <a:srcRect b="32857"/>
          <a:stretch>
            <a:fillRect/>
          </a:stretch>
        </p:blipFill>
        <p:spPr>
          <a:xfrm>
            <a:off x="8153400" y="6269814"/>
            <a:ext cx="1143000" cy="588186"/>
          </a:xfrm>
          <a:prstGeom prst="rect">
            <a:avLst/>
          </a:prstGeom>
        </p:spPr>
      </p:pic>
      <p:sp>
        <p:nvSpPr>
          <p:cNvPr id="5" name="Title 4"/>
          <p:cNvSpPr>
            <a:spLocks noGrp="1"/>
          </p:cNvSpPr>
          <p:nvPr>
            <p:ph type="title"/>
          </p:nvPr>
        </p:nvSpPr>
        <p:spPr>
          <a:xfrm>
            <a:off x="-152400" y="457200"/>
            <a:ext cx="9525000" cy="609600"/>
          </a:xfrm>
        </p:spPr>
        <p:style>
          <a:lnRef idx="1">
            <a:schemeClr val="accent1"/>
          </a:lnRef>
          <a:fillRef idx="2">
            <a:schemeClr val="accent1"/>
          </a:fillRef>
          <a:effectRef idx="1">
            <a:schemeClr val="accent1"/>
          </a:effectRef>
          <a:fontRef idx="none"/>
        </p:style>
        <p:txBody>
          <a:bodyPr>
            <a:noAutofit/>
          </a:bodyPr>
          <a:lstStyle>
            <a:lvl1pPr>
              <a:defRPr sz="3200" b="0">
                <a:solidFill>
                  <a:schemeClr val="tx2">
                    <a:lumMod val="60000"/>
                    <a:lumOff val="40000"/>
                  </a:schemeClr>
                </a:solidFill>
              </a:defRPr>
            </a:lvl1pPr>
          </a:lstStyle>
          <a:p>
            <a:r>
              <a:rPr lang="en-US" dirty="0" smtClean="0"/>
              <a:t>Click to edit Master title style</a:t>
            </a:r>
            <a:endParaRPr lang="en-US" dirty="0"/>
          </a:p>
        </p:txBody>
      </p:sp>
    </p:spTree>
  </p:cSld>
  <p:clrMapOvr>
    <a:masterClrMapping/>
  </p:clrMapOvr>
  <p:transition>
    <p:randomBar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3787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59957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26" Type="http://schemas.openxmlformats.org/officeDocument/2006/relationships/slideLayout" Target="../slideLayouts/slideLayout33.xml"/><Relationship Id="rId39" Type="http://schemas.openxmlformats.org/officeDocument/2006/relationships/slideLayout" Target="../slideLayouts/slideLayout46.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34" Type="http://schemas.openxmlformats.org/officeDocument/2006/relationships/slideLayout" Target="../slideLayouts/slideLayout41.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5" Type="http://schemas.openxmlformats.org/officeDocument/2006/relationships/slideLayout" Target="../slideLayouts/slideLayout32.xml"/><Relationship Id="rId33" Type="http://schemas.openxmlformats.org/officeDocument/2006/relationships/slideLayout" Target="../slideLayouts/slideLayout40.xml"/><Relationship Id="rId38" Type="http://schemas.openxmlformats.org/officeDocument/2006/relationships/slideLayout" Target="../slideLayouts/slideLayout45.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29" Type="http://schemas.openxmlformats.org/officeDocument/2006/relationships/slideLayout" Target="../slideLayouts/slideLayout36.xml"/><Relationship Id="rId41"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slideLayout" Target="../slideLayouts/slideLayout31.xml"/><Relationship Id="rId32" Type="http://schemas.openxmlformats.org/officeDocument/2006/relationships/slideLayout" Target="../slideLayouts/slideLayout39.xml"/><Relationship Id="rId37" Type="http://schemas.openxmlformats.org/officeDocument/2006/relationships/slideLayout" Target="../slideLayouts/slideLayout44.xml"/><Relationship Id="rId40" Type="http://schemas.openxmlformats.org/officeDocument/2006/relationships/theme" Target="../theme/theme2.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slideLayout" Target="../slideLayouts/slideLayout30.xml"/><Relationship Id="rId28" Type="http://schemas.openxmlformats.org/officeDocument/2006/relationships/slideLayout" Target="../slideLayouts/slideLayout35.xml"/><Relationship Id="rId36" Type="http://schemas.openxmlformats.org/officeDocument/2006/relationships/slideLayout" Target="../slideLayouts/slideLayout43.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31" Type="http://schemas.openxmlformats.org/officeDocument/2006/relationships/slideLayout" Target="../slideLayouts/slideLayout38.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 Id="rId27" Type="http://schemas.openxmlformats.org/officeDocument/2006/relationships/slideLayout" Target="../slideLayouts/slideLayout34.xml"/><Relationship Id="rId30" Type="http://schemas.openxmlformats.org/officeDocument/2006/relationships/slideLayout" Target="../slideLayouts/slideLayout37.xml"/><Relationship Id="rId35"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image" Target="../media/image1.jpeg"/><Relationship Id="rId5" Type="http://schemas.openxmlformats.org/officeDocument/2006/relationships/slideLayout" Target="../slideLayouts/slideLayout51.xml"/><Relationship Id="rId10" Type="http://schemas.openxmlformats.org/officeDocument/2006/relationships/theme" Target="../theme/theme3.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Untitled-2.jpg"/>
          <p:cNvPicPr>
            <a:picLocks noChangeAspect="1"/>
          </p:cNvPicPr>
          <p:nvPr/>
        </p:nvPicPr>
        <p:blipFill>
          <a:blip r:embed="rId9" cstate="print"/>
          <a:stretch>
            <a:fillRect/>
          </a:stretch>
        </p:blipFill>
        <p:spPr>
          <a:xfrm>
            <a:off x="0" y="0"/>
            <a:ext cx="9144000" cy="3128437"/>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81BCBD-3225-490A-A50A-17C75BDC3B5B}" type="datetimeFigureOut">
              <a:rPr lang="ar-EG" smtClean="0"/>
              <a:pPr/>
              <a:t>13/01/1432</a:t>
            </a:fld>
            <a:endParaRPr lang="ar-E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E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8C717E-18A4-4D17-82CC-323734EEE3E4}" type="slidenum">
              <a:rPr lang="ar-EG" smtClean="0"/>
              <a:pPr/>
              <a:t>‹#›</a:t>
            </a:fld>
            <a:endParaRPr lang="ar-EG"/>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8" r:id="rId6"/>
    <p:sldLayoutId id="2147483660" r:id="rId7"/>
  </p:sldLayoutIdLst>
  <p:transition>
    <p:randomBar dir="vert"/>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Untitled-2.jpg"/>
          <p:cNvPicPr>
            <a:picLocks noChangeAspect="1"/>
          </p:cNvPicPr>
          <p:nvPr/>
        </p:nvPicPr>
        <p:blipFill>
          <a:blip r:embed="rId41" cstate="print"/>
          <a:srcRect/>
          <a:stretch>
            <a:fillRect/>
          </a:stretch>
        </p:blipFill>
        <p:spPr bwMode="auto">
          <a:xfrm>
            <a:off x="0" y="0"/>
            <a:ext cx="9144000" cy="3128963"/>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en-US">
              <a:solidFill>
                <a:prstClr val="black">
                  <a:tint val="75000"/>
                </a:prstClr>
              </a:solidFill>
              <a:latin typeface="Arial" charset="0"/>
              <a:cs typeface="Arial"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solidFill>
                <a:prstClr val="black">
                  <a:tint val="75000"/>
                </a:prstClr>
              </a:solidFill>
              <a:latin typeface="Arial" charset="0"/>
              <a:cs typeface="Arial"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fontAlgn="base">
              <a:spcBef>
                <a:spcPct val="0"/>
              </a:spcBef>
              <a:spcAft>
                <a:spcPct val="0"/>
              </a:spcAft>
              <a:defRPr/>
            </a:pPr>
            <a:fld id="{8F7B2610-745B-4507-B945-DE8320DA86F7}" type="slidenum">
              <a:rPr lang="ar-SA">
                <a:solidFill>
                  <a:prstClr val="black">
                    <a:tint val="75000"/>
                  </a:prstClr>
                </a:solidFill>
                <a:latin typeface="Arial" charset="0"/>
              </a:rPr>
              <a:pPr fontAlgn="base">
                <a:spcBef>
                  <a:spcPct val="0"/>
                </a:spcBef>
                <a:spcAft>
                  <a:spcPct val="0"/>
                </a:spcAft>
                <a:defRPr/>
              </a:pPr>
              <a:t>‹#›</a:t>
            </a:fld>
            <a:endParaRPr lang="en-US">
              <a:solidFill>
                <a:prstClr val="black">
                  <a:tint val="75000"/>
                </a:prstClr>
              </a:solidFill>
              <a:latin typeface="Arial" charset="0"/>
              <a:cs typeface="Arial" charset="0"/>
            </a:endParaRPr>
          </a:p>
        </p:txBody>
      </p:sp>
    </p:spTree>
    <p:extLst>
      <p:ext uri="{BB962C8B-B14F-4D97-AF65-F5344CB8AC3E}">
        <p14:creationId xmlns:p14="http://schemas.microsoft.com/office/powerpoint/2010/main" val="349097975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705" r:id="rId27"/>
    <p:sldLayoutId id="2147483706" r:id="rId28"/>
    <p:sldLayoutId id="2147483707" r:id="rId29"/>
    <p:sldLayoutId id="2147483708" r:id="rId30"/>
    <p:sldLayoutId id="2147483709" r:id="rId31"/>
    <p:sldLayoutId id="2147483710" r:id="rId32"/>
    <p:sldLayoutId id="2147483711" r:id="rId33"/>
    <p:sldLayoutId id="2147483712" r:id="rId34"/>
    <p:sldLayoutId id="2147483713" r:id="rId35"/>
    <p:sldLayoutId id="2147483714" r:id="rId36"/>
    <p:sldLayoutId id="2147483715" r:id="rId37"/>
    <p:sldLayoutId id="2147483716" r:id="rId38"/>
    <p:sldLayoutId id="2147483717" r:id="rId39"/>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cs typeface="Times New Roman" pitchFamily="18" charset="0"/>
        </a:defRPr>
      </a:lvl2pPr>
      <a:lvl3pPr algn="ctr" rtl="0" fontAlgn="base">
        <a:spcBef>
          <a:spcPct val="0"/>
        </a:spcBef>
        <a:spcAft>
          <a:spcPct val="0"/>
        </a:spcAft>
        <a:defRPr sz="4400">
          <a:solidFill>
            <a:schemeClr val="tx1"/>
          </a:solidFill>
          <a:latin typeface="Calibri" pitchFamily="34" charset="0"/>
          <a:cs typeface="Times New Roman" pitchFamily="18" charset="0"/>
        </a:defRPr>
      </a:lvl3pPr>
      <a:lvl4pPr algn="ctr" rtl="0" fontAlgn="base">
        <a:spcBef>
          <a:spcPct val="0"/>
        </a:spcBef>
        <a:spcAft>
          <a:spcPct val="0"/>
        </a:spcAft>
        <a:defRPr sz="4400">
          <a:solidFill>
            <a:schemeClr val="tx1"/>
          </a:solidFill>
          <a:latin typeface="Calibri" pitchFamily="34" charset="0"/>
          <a:cs typeface="Times New Roman" pitchFamily="18" charset="0"/>
        </a:defRPr>
      </a:lvl4pPr>
      <a:lvl5pPr algn="ctr" rtl="0" fontAlgn="base">
        <a:spcBef>
          <a:spcPct val="0"/>
        </a:spcBef>
        <a:spcAft>
          <a:spcPct val="0"/>
        </a:spcAft>
        <a:defRPr sz="4400">
          <a:solidFill>
            <a:schemeClr val="tx1"/>
          </a:solidFill>
          <a:latin typeface="Calibri" pitchFamily="34" charset="0"/>
          <a:cs typeface="Times New Roman" pitchFamily="18" charset="0"/>
        </a:defRPr>
      </a:lvl5pPr>
      <a:lvl6pPr marL="457200" algn="ctr" rtl="0" fontAlgn="base">
        <a:spcBef>
          <a:spcPct val="0"/>
        </a:spcBef>
        <a:spcAft>
          <a:spcPct val="0"/>
        </a:spcAft>
        <a:defRPr sz="4400">
          <a:solidFill>
            <a:schemeClr val="tx1"/>
          </a:solidFill>
          <a:latin typeface="Calibri" pitchFamily="34" charset="0"/>
          <a:cs typeface="Times New Roman" pitchFamily="18" charset="0"/>
        </a:defRPr>
      </a:lvl6pPr>
      <a:lvl7pPr marL="914400" algn="ctr" rtl="0" fontAlgn="base">
        <a:spcBef>
          <a:spcPct val="0"/>
        </a:spcBef>
        <a:spcAft>
          <a:spcPct val="0"/>
        </a:spcAft>
        <a:defRPr sz="4400">
          <a:solidFill>
            <a:schemeClr val="tx1"/>
          </a:solidFill>
          <a:latin typeface="Calibri" pitchFamily="34" charset="0"/>
          <a:cs typeface="Times New Roman" pitchFamily="18" charset="0"/>
        </a:defRPr>
      </a:lvl7pPr>
      <a:lvl8pPr marL="1371600" algn="ctr" rtl="0" fontAlgn="base">
        <a:spcBef>
          <a:spcPct val="0"/>
        </a:spcBef>
        <a:spcAft>
          <a:spcPct val="0"/>
        </a:spcAft>
        <a:defRPr sz="4400">
          <a:solidFill>
            <a:schemeClr val="tx1"/>
          </a:solidFill>
          <a:latin typeface="Calibri" pitchFamily="34" charset="0"/>
          <a:cs typeface="Times New Roman" pitchFamily="18" charset="0"/>
        </a:defRPr>
      </a:lvl8pPr>
      <a:lvl9pPr marL="1828800" algn="ctr" rtl="0"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Untitled-2.jpg"/>
          <p:cNvPicPr>
            <a:picLocks noChangeAspect="1"/>
          </p:cNvPicPr>
          <p:nvPr/>
        </p:nvPicPr>
        <p:blipFill>
          <a:blip r:embed="rId11" cstate="print"/>
          <a:stretch>
            <a:fillRect/>
          </a:stretch>
        </p:blipFill>
        <p:spPr>
          <a:xfrm>
            <a:off x="0" y="0"/>
            <a:ext cx="9144000" cy="3128437"/>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B0991926-00FD-4A1A-AF1B-341EFA84D0B3}" type="datetimeFigureOut">
              <a:rPr lang="en-US" smtClean="0">
                <a:solidFill>
                  <a:prstClr val="black">
                    <a:tint val="75000"/>
                  </a:prstClr>
                </a:solidFill>
              </a:rPr>
              <a:pPr rtl="0"/>
              <a:t>12/19/2010</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59608BA7-5BCA-4C18-A4CE-F703133BB5EC}" type="slidenum">
              <a:rPr lang="en-US" smtClean="0">
                <a:solidFill>
                  <a:prstClr val="black">
                    <a:tint val="75000"/>
                  </a:prstClr>
                </a:solidFill>
              </a:rPr>
              <a:pPr rtl="0"/>
              <a:t>‹#›</a:t>
            </a:fld>
            <a:endParaRPr lang="en-US">
              <a:solidFill>
                <a:prstClr val="black">
                  <a:tint val="75000"/>
                </a:prstClr>
              </a:solidFill>
            </a:endParaRPr>
          </a:p>
        </p:txBody>
      </p:sp>
    </p:spTree>
    <p:extLst>
      <p:ext uri="{BB962C8B-B14F-4D97-AF65-F5344CB8AC3E}">
        <p14:creationId xmlns:p14="http://schemas.microsoft.com/office/powerpoint/2010/main" val="2975234112"/>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5" r:id="rId6"/>
    <p:sldLayoutId id="2147483728" r:id="rId7"/>
    <p:sldLayoutId id="2147483729" r:id="rId8"/>
    <p:sldLayoutId id="2147483730" r:id="rId9"/>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5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5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2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5.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28.xml"/><Relationship Id="rId1" Type="http://schemas.openxmlformats.org/officeDocument/2006/relationships/slideLayout" Target="../slideLayouts/slideLayout25.xml"/><Relationship Id="rId5" Type="http://schemas.openxmlformats.org/officeDocument/2006/relationships/image" Target="../media/image21.jpeg"/><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2.xml"/><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4.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6.xml"/><Relationship Id="rId1" Type="http://schemas.openxmlformats.org/officeDocument/2006/relationships/slideLayout" Target="../slideLayouts/slideLayout36.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9.xml"/><Relationship Id="rId1" Type="http://schemas.openxmlformats.org/officeDocument/2006/relationships/slideLayout" Target="../slideLayouts/slideLayout39.xml"/></Relationships>
</file>

<file path=ppt/slides/_rels/slide4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0.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1.xml"/><Relationship Id="rId1" Type="http://schemas.openxmlformats.org/officeDocument/2006/relationships/slideLayout" Target="../slideLayouts/slideLayout25.xml"/><Relationship Id="rId4" Type="http://schemas.openxmlformats.org/officeDocument/2006/relationships/image" Target="../media/image7.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3.xml"/><Relationship Id="rId1" Type="http://schemas.openxmlformats.org/officeDocument/2006/relationships/slideLayout" Target="../slideLayouts/slideLayout40.xml"/></Relationships>
</file>

<file path=ppt/slides/_rels/slide4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4.xml"/><Relationship Id="rId1" Type="http://schemas.openxmlformats.org/officeDocument/2006/relationships/slideLayout" Target="../slideLayouts/slideLayout41.xml"/><Relationship Id="rId4" Type="http://schemas.openxmlformats.org/officeDocument/2006/relationships/image" Target="../media/image24.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6.xml"/></Relationships>
</file>

<file path=ppt/slides/_rels/slide53.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6.jpeg"/><Relationship Id="rId2" Type="http://schemas.openxmlformats.org/officeDocument/2006/relationships/notesSlide" Target="../notesSlides/notesSlide52.xml"/><Relationship Id="rId1" Type="http://schemas.openxmlformats.org/officeDocument/2006/relationships/slideLayout" Target="../slideLayouts/slideLayout2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3.xml"/><Relationship Id="rId1" Type="http://schemas.openxmlformats.org/officeDocument/2006/relationships/slideLayout" Target="../slideLayouts/slideLayout25.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728690" y="2000250"/>
            <a:ext cx="7772400" cy="2266950"/>
          </a:xfrm>
        </p:spPr>
        <p:txBody>
          <a:bodyPr rtlCol="0">
            <a:normAutofit/>
          </a:bodyPr>
          <a:lstStyle/>
          <a:p>
            <a:pPr fontAlgn="auto">
              <a:spcAft>
                <a:spcPts val="0"/>
              </a:spcAft>
              <a:defRPr/>
            </a:pPr>
            <a:r>
              <a:rPr lang="en-US" sz="3200" dirty="0" smtClean="0">
                <a:solidFill>
                  <a:srgbClr val="CC0000"/>
                </a:solidFill>
                <a:latin typeface="Arial Black" pitchFamily="34" charset="0"/>
                <a:ea typeface="Times New Roman" pitchFamily="18" charset="0"/>
                <a:cs typeface="Andalus" pitchFamily="2" charset="-78"/>
              </a:rPr>
              <a:t>Hajj Illustrated</a:t>
            </a:r>
            <a:endParaRPr lang="en-US" sz="2800" dirty="0"/>
          </a:p>
        </p:txBody>
      </p:sp>
      <p:sp>
        <p:nvSpPr>
          <p:cNvPr id="2" name="TextBox 1"/>
          <p:cNvSpPr txBox="1"/>
          <p:nvPr/>
        </p:nvSpPr>
        <p:spPr>
          <a:xfrm>
            <a:off x="5334000" y="3657600"/>
            <a:ext cx="1407950" cy="369332"/>
          </a:xfrm>
          <a:prstGeom prst="rect">
            <a:avLst/>
          </a:prstGeom>
          <a:noFill/>
        </p:spPr>
        <p:txBody>
          <a:bodyPr wrap="none" rtlCol="0">
            <a:spAutoFit/>
          </a:bodyPr>
          <a:lstStyle/>
          <a:p>
            <a:r>
              <a:rPr lang="en-US" dirty="0" err="1" smtClean="0"/>
              <a:t>Hatem</a:t>
            </a:r>
            <a:r>
              <a:rPr lang="en-US" dirty="0" smtClean="0"/>
              <a:t> al-Haj</a:t>
            </a:r>
            <a:endParaRPr lang="en-US" dirty="0"/>
          </a:p>
        </p:txBody>
      </p:sp>
    </p:spTree>
    <p:extLst>
      <p:ext uri="{BB962C8B-B14F-4D97-AF65-F5344CB8AC3E}">
        <p14:creationId xmlns:p14="http://schemas.microsoft.com/office/powerpoint/2010/main" val="6669314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457200" y="1143000"/>
            <a:ext cx="8320118" cy="4605359"/>
          </a:xfrm>
        </p:spPr>
        <p:txBody>
          <a:bodyPr/>
          <a:lstStyle/>
          <a:p>
            <a:pPr marL="0" indent="0" algn="just" rtl="1">
              <a:buNone/>
            </a:pPr>
            <a:endParaRPr lang="en-US" sz="2400" dirty="0" smtClean="0">
              <a:solidFill>
                <a:srgbClr val="CC0000"/>
              </a:solidFill>
            </a:endParaRPr>
          </a:p>
          <a:p>
            <a:pPr algn="just" rtl="1"/>
            <a:r>
              <a:rPr lang="ar-SA" sz="2400" dirty="0" smtClean="0">
                <a:solidFill>
                  <a:srgbClr val="CC0000"/>
                </a:solidFill>
              </a:rPr>
              <a:t>والأفضل أن لا يحرم قبل الميقات فإن فعل فهو محرم</a:t>
            </a:r>
            <a:r>
              <a:rPr lang="ar-EG" sz="2400" dirty="0" smtClean="0">
                <a:solidFill>
                  <a:srgbClr val="CC0000"/>
                </a:solidFill>
              </a:rPr>
              <a:t>.</a:t>
            </a:r>
          </a:p>
          <a:p>
            <a:pPr marL="0" indent="0" algn="just">
              <a:buNone/>
            </a:pPr>
            <a:r>
              <a:rPr lang="en-US" sz="2400" dirty="0" smtClean="0">
                <a:latin typeface="Book Antiqua" pitchFamily="18" charset="0"/>
                <a:cs typeface="Andalus" pitchFamily="2" charset="-78"/>
              </a:rPr>
              <a:t>Better to not enter ihram before </a:t>
            </a:r>
            <a:r>
              <a:rPr lang="en-US" sz="2400" dirty="0" err="1" smtClean="0">
                <a:latin typeface="Book Antiqua" pitchFamily="18" charset="0"/>
                <a:cs typeface="Andalus" pitchFamily="2" charset="-78"/>
              </a:rPr>
              <a:t>meeqat</a:t>
            </a:r>
            <a:r>
              <a:rPr lang="en-US" sz="2400" dirty="0" smtClean="0">
                <a:latin typeface="Book Antiqua" pitchFamily="18" charset="0"/>
                <a:cs typeface="Andalus" pitchFamily="2" charset="-78"/>
              </a:rPr>
              <a:t>, but if he did it is valid.</a:t>
            </a:r>
          </a:p>
          <a:p>
            <a:pPr algn="just">
              <a:buNone/>
            </a:pPr>
            <a:endParaRPr lang="en-US" sz="2400" dirty="0" smtClean="0">
              <a:latin typeface="Book Antiqua" pitchFamily="18" charset="0"/>
              <a:cs typeface="Andalus" pitchFamily="2" charset="-78"/>
            </a:endParaRPr>
          </a:p>
          <a:p>
            <a:pPr algn="just" rtl="1"/>
            <a:r>
              <a:rPr lang="en-US" sz="2400" dirty="0" smtClean="0">
                <a:latin typeface="Book Antiqua" pitchFamily="18" charset="0"/>
                <a:cs typeface="Andalus" pitchFamily="2" charset="-78"/>
              </a:rPr>
              <a:t> </a:t>
            </a:r>
            <a:r>
              <a:rPr lang="ar-SA" sz="2400" dirty="0" smtClean="0">
                <a:solidFill>
                  <a:srgbClr val="CC0000"/>
                </a:solidFill>
              </a:rPr>
              <a:t>وأشهر الحج شوال وذو القعدة وعشرة من ذي الحجة.</a:t>
            </a:r>
            <a:endParaRPr lang="ar-EG" sz="2400" dirty="0" smtClean="0">
              <a:solidFill>
                <a:srgbClr val="CC0000"/>
              </a:solidFill>
            </a:endParaRPr>
          </a:p>
          <a:p>
            <a:pPr marL="0" indent="0" algn="just">
              <a:buNone/>
            </a:pPr>
            <a:r>
              <a:rPr lang="en-US" sz="2400" dirty="0" smtClean="0">
                <a:latin typeface="Book Antiqua" pitchFamily="18" charset="0"/>
                <a:cs typeface="Andalus" pitchFamily="2" charset="-78"/>
              </a:rPr>
              <a:t>Hajj Months: Shawwal, </a:t>
            </a:r>
            <a:r>
              <a:rPr lang="en-US" sz="2400" dirty="0" err="1" smtClean="0">
                <a:latin typeface="Book Antiqua" pitchFamily="18" charset="0"/>
                <a:cs typeface="Andalus" pitchFamily="2" charset="-78"/>
              </a:rPr>
              <a:t>Dhul-Qe’dah</a:t>
            </a:r>
            <a:r>
              <a:rPr lang="en-US" sz="2400" dirty="0" smtClean="0">
                <a:latin typeface="Book Antiqua" pitchFamily="18" charset="0"/>
                <a:cs typeface="Andalus" pitchFamily="2" charset="-78"/>
              </a:rPr>
              <a:t> &amp; first 10 of </a:t>
            </a:r>
            <a:r>
              <a:rPr lang="en-US" sz="2400" dirty="0" err="1" smtClean="0">
                <a:latin typeface="Book Antiqua" pitchFamily="18" charset="0"/>
                <a:cs typeface="Andalus" pitchFamily="2" charset="-78"/>
              </a:rPr>
              <a:t>Dhul-Hijjah</a:t>
            </a:r>
            <a:r>
              <a:rPr lang="en-US" sz="2400" dirty="0" smtClean="0">
                <a:latin typeface="Book Antiqua" pitchFamily="18" charset="0"/>
                <a:cs typeface="Andalus" pitchFamily="2" charset="-78"/>
              </a:rPr>
              <a:t>. </a:t>
            </a:r>
          </a:p>
        </p:txBody>
      </p:sp>
    </p:spTree>
    <p:extLst>
      <p:ext uri="{BB962C8B-B14F-4D97-AF65-F5344CB8AC3E}">
        <p14:creationId xmlns:p14="http://schemas.microsoft.com/office/powerpoint/2010/main" val="7657559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52400" y="2143116"/>
            <a:ext cx="9525000" cy="1285884"/>
          </a:xfrm>
        </p:spPr>
        <p:txBody>
          <a:bodyPr rtlCol="0">
            <a:normAutofit fontScale="90000"/>
          </a:bodyPr>
          <a:lstStyle/>
          <a:p>
            <a:pPr fontAlgn="auto">
              <a:spcAft>
                <a:spcPts val="0"/>
              </a:spcAft>
              <a:defRPr/>
            </a:pPr>
            <a:r>
              <a:rPr lang="ar-SA" sz="4000" b="1" dirty="0"/>
              <a:t>باب الإحرام</a:t>
            </a:r>
            <a:r>
              <a:rPr lang="en-US" sz="4000" b="1" dirty="0"/>
              <a:t/>
            </a:r>
            <a:br>
              <a:rPr lang="en-US" sz="4000" b="1" dirty="0"/>
            </a:br>
            <a:r>
              <a:rPr lang="en-US" sz="4000" b="1" i="1" dirty="0">
                <a:solidFill>
                  <a:srgbClr val="CC0000"/>
                </a:solidFill>
              </a:rPr>
              <a:t>The chapter of Ihram</a:t>
            </a:r>
            <a:r>
              <a:rPr lang="en-US" sz="4000" dirty="0"/>
              <a:t> </a:t>
            </a:r>
          </a:p>
        </p:txBody>
      </p:sp>
    </p:spTree>
    <p:extLst>
      <p:ext uri="{BB962C8B-B14F-4D97-AF65-F5344CB8AC3E}">
        <p14:creationId xmlns:p14="http://schemas.microsoft.com/office/powerpoint/2010/main" val="877160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2908" y="357166"/>
            <a:ext cx="9525000" cy="714380"/>
          </a:xfrm>
        </p:spPr>
        <p:txBody>
          <a:bodyPr/>
          <a:lstStyle/>
          <a:p>
            <a:r>
              <a:rPr lang="en-US" b="1" dirty="0" smtClean="0"/>
              <a:t>Starting State of Ihram</a:t>
            </a:r>
            <a:endParaRPr lang="en-US" b="1" dirty="0"/>
          </a:p>
        </p:txBody>
      </p:sp>
      <p:sp>
        <p:nvSpPr>
          <p:cNvPr id="18434" name="Rectangle 3"/>
          <p:cNvSpPr>
            <a:spLocks noGrp="1" noChangeArrowheads="1"/>
          </p:cNvSpPr>
          <p:nvPr>
            <p:ph type="body" sz="quarter" idx="10"/>
          </p:nvPr>
        </p:nvSpPr>
        <p:spPr>
          <a:xfrm>
            <a:off x="71406" y="1285861"/>
            <a:ext cx="9001188" cy="5072097"/>
          </a:xfrm>
        </p:spPr>
        <p:txBody>
          <a:bodyPr/>
          <a:lstStyle/>
          <a:p>
            <a:pPr marL="0" indent="0" algn="r" rtl="1">
              <a:buNone/>
            </a:pPr>
            <a:r>
              <a:rPr lang="ar-SA" sz="2000" dirty="0" smtClean="0">
                <a:solidFill>
                  <a:schemeClr val="accent2"/>
                </a:solidFill>
              </a:rPr>
              <a:t>من أراد الإحرام استحب له أن يغتسل ويتنظف ويتطيب</a:t>
            </a:r>
            <a:endParaRPr lang="en-US" sz="2000" dirty="0" smtClean="0">
              <a:solidFill>
                <a:schemeClr val="accent2"/>
              </a:solidFill>
              <a:cs typeface="Arial" charset="0"/>
            </a:endParaRPr>
          </a:p>
          <a:p>
            <a:pPr marL="0" indent="0" algn="just">
              <a:buNone/>
            </a:pPr>
            <a:r>
              <a:rPr lang="en-US" sz="2000" dirty="0" smtClean="0">
                <a:latin typeface="Book Antiqua" pitchFamily="18" charset="0"/>
                <a:cs typeface="Andalus" pitchFamily="2" charset="-78"/>
              </a:rPr>
              <a:t>He who </a:t>
            </a:r>
            <a:r>
              <a:rPr lang="en-US" sz="2000" dirty="0" smtClean="0">
                <a:solidFill>
                  <a:schemeClr val="accent6">
                    <a:lumMod val="75000"/>
                  </a:schemeClr>
                </a:solidFill>
                <a:latin typeface="Book Antiqua" pitchFamily="18" charset="0"/>
                <a:cs typeface="Andalus" pitchFamily="2" charset="-78"/>
              </a:rPr>
              <a:t>wants</a:t>
            </a:r>
            <a:r>
              <a:rPr lang="en-US" sz="2000" dirty="0" smtClean="0">
                <a:latin typeface="Book Antiqua" pitchFamily="18" charset="0"/>
                <a:cs typeface="Andalus" pitchFamily="2" charset="-78"/>
              </a:rPr>
              <a:t> to make </a:t>
            </a:r>
            <a:r>
              <a:rPr lang="en-US" sz="2000" dirty="0" smtClean="0">
                <a:solidFill>
                  <a:schemeClr val="accent6">
                    <a:lumMod val="75000"/>
                  </a:schemeClr>
                </a:solidFill>
                <a:latin typeface="Book Antiqua" pitchFamily="18" charset="0"/>
                <a:cs typeface="Andalus" pitchFamily="2" charset="-78"/>
              </a:rPr>
              <a:t>ihram</a:t>
            </a:r>
            <a:r>
              <a:rPr lang="en-US" sz="2000" dirty="0" smtClean="0">
                <a:latin typeface="Book Antiqua" pitchFamily="18" charset="0"/>
                <a:cs typeface="Andalus" pitchFamily="2" charset="-78"/>
              </a:rPr>
              <a:t> is </a:t>
            </a:r>
            <a:r>
              <a:rPr lang="en-US" sz="2000" dirty="0" smtClean="0">
                <a:solidFill>
                  <a:schemeClr val="accent6">
                    <a:lumMod val="75000"/>
                  </a:schemeClr>
                </a:solidFill>
                <a:latin typeface="Book Antiqua" pitchFamily="18" charset="0"/>
                <a:cs typeface="Andalus" pitchFamily="2" charset="-78"/>
              </a:rPr>
              <a:t>recommended</a:t>
            </a:r>
            <a:r>
              <a:rPr lang="en-US" sz="2000" dirty="0" smtClean="0">
                <a:latin typeface="Book Antiqua" pitchFamily="18" charset="0"/>
                <a:cs typeface="Andalus" pitchFamily="2" charset="-78"/>
              </a:rPr>
              <a:t> to make a </a:t>
            </a:r>
            <a:r>
              <a:rPr lang="en-US" sz="2000" dirty="0" err="1" smtClean="0">
                <a:solidFill>
                  <a:schemeClr val="accent6">
                    <a:lumMod val="75000"/>
                  </a:schemeClr>
                </a:solidFill>
                <a:latin typeface="Book Antiqua" pitchFamily="18" charset="0"/>
                <a:cs typeface="Andalus" pitchFamily="2" charset="-78"/>
              </a:rPr>
              <a:t>ghusl</a:t>
            </a:r>
            <a:r>
              <a:rPr lang="en-US" sz="2000" dirty="0" smtClean="0">
                <a:latin typeface="Book Antiqua" pitchFamily="18" charset="0"/>
                <a:cs typeface="Andalus" pitchFamily="2" charset="-78"/>
              </a:rPr>
              <a:t> (ritual bath), clean himself , and wear </a:t>
            </a:r>
            <a:r>
              <a:rPr lang="en-US" sz="2000" dirty="0" smtClean="0">
                <a:solidFill>
                  <a:schemeClr val="accent6">
                    <a:lumMod val="75000"/>
                  </a:schemeClr>
                </a:solidFill>
                <a:latin typeface="Book Antiqua" pitchFamily="18" charset="0"/>
                <a:cs typeface="Andalus" pitchFamily="2" charset="-78"/>
              </a:rPr>
              <a:t>perfume</a:t>
            </a:r>
            <a:r>
              <a:rPr lang="en-US" sz="2000" dirty="0" smtClean="0">
                <a:latin typeface="Book Antiqua" pitchFamily="18" charset="0"/>
                <a:cs typeface="Andalus" pitchFamily="2" charset="-78"/>
              </a:rPr>
              <a:t>.</a:t>
            </a:r>
          </a:p>
          <a:p>
            <a:pPr marL="0" indent="0" algn="just">
              <a:buNone/>
            </a:pPr>
            <a:endParaRPr lang="ar-EG" sz="2000" dirty="0" smtClean="0">
              <a:latin typeface="Book Antiqua" pitchFamily="18" charset="0"/>
              <a:cs typeface="Andalus" pitchFamily="2" charset="-78"/>
            </a:endParaRPr>
          </a:p>
          <a:p>
            <a:pPr marL="0" indent="0" algn="r" rtl="1">
              <a:buNone/>
            </a:pPr>
            <a:r>
              <a:rPr lang="ar-SA" sz="2000" dirty="0" smtClean="0">
                <a:solidFill>
                  <a:schemeClr val="accent2"/>
                </a:solidFill>
              </a:rPr>
              <a:t>ويتجرد عن المخيط ويلبس إزاراً ورداء أبيضين نظيفين ثم يصلي ركعتين ويحرم عقيبهما وهو أن ينوي الإحرام</a:t>
            </a:r>
            <a:endParaRPr lang="en-US" sz="2000" dirty="0" smtClean="0">
              <a:solidFill>
                <a:schemeClr val="accent2"/>
              </a:solidFill>
              <a:cs typeface="Arial" charset="0"/>
            </a:endParaRPr>
          </a:p>
          <a:p>
            <a:pPr marL="0" indent="0" algn="just">
              <a:buNone/>
            </a:pPr>
            <a:r>
              <a:rPr lang="en-US" sz="2000" dirty="0" smtClean="0">
                <a:latin typeface="Book Antiqua" pitchFamily="18" charset="0"/>
                <a:cs typeface="Andalus" pitchFamily="2" charset="-78"/>
              </a:rPr>
              <a:t>Must </a:t>
            </a:r>
            <a:r>
              <a:rPr lang="en-US" sz="2000" u="sng" dirty="0" smtClean="0">
                <a:solidFill>
                  <a:schemeClr val="accent6">
                    <a:lumMod val="75000"/>
                  </a:schemeClr>
                </a:solidFill>
                <a:latin typeface="Book Antiqua" pitchFamily="18" charset="0"/>
                <a:cs typeface="Andalus" pitchFamily="2" charset="-78"/>
              </a:rPr>
              <a:t>abstain</a:t>
            </a:r>
            <a:r>
              <a:rPr lang="en-US" sz="2000" dirty="0" smtClean="0">
                <a:latin typeface="Book Antiqua" pitchFamily="18" charset="0"/>
                <a:cs typeface="Andalus" pitchFamily="2" charset="-78"/>
              </a:rPr>
              <a:t> from </a:t>
            </a:r>
            <a:r>
              <a:rPr lang="en-US" sz="2000" dirty="0" smtClean="0">
                <a:solidFill>
                  <a:schemeClr val="accent6">
                    <a:lumMod val="75000"/>
                  </a:schemeClr>
                </a:solidFill>
                <a:latin typeface="Book Antiqua" pitchFamily="18" charset="0"/>
                <a:cs typeface="Andalus" pitchFamily="2" charset="-78"/>
              </a:rPr>
              <a:t>form fitted clothes</a:t>
            </a:r>
            <a:r>
              <a:rPr lang="en-US" sz="2000" dirty="0" smtClean="0">
                <a:latin typeface="Book Antiqua" pitchFamily="18" charset="0"/>
                <a:cs typeface="Andalus" pitchFamily="2" charset="-78"/>
              </a:rPr>
              <a:t> &amp; wear white clean </a:t>
            </a:r>
            <a:r>
              <a:rPr lang="en-US" sz="2000" dirty="0" err="1" smtClean="0">
                <a:latin typeface="Book Antiqua" pitchFamily="18" charset="0"/>
                <a:cs typeface="Andalus" pitchFamily="2" charset="-78"/>
              </a:rPr>
              <a:t>izaar</a:t>
            </a:r>
            <a:r>
              <a:rPr lang="en-US" sz="2000" dirty="0" smtClean="0">
                <a:latin typeface="Book Antiqua" pitchFamily="18" charset="0"/>
                <a:cs typeface="Andalus" pitchFamily="2" charset="-78"/>
              </a:rPr>
              <a:t> &amp; </a:t>
            </a:r>
            <a:r>
              <a:rPr lang="en-US" sz="2000" dirty="0" err="1" smtClean="0">
                <a:latin typeface="Book Antiqua" pitchFamily="18" charset="0"/>
                <a:cs typeface="Andalus" pitchFamily="2" charset="-78"/>
              </a:rPr>
              <a:t>redaa</a:t>
            </a:r>
            <a:r>
              <a:rPr lang="en-US" sz="2000" dirty="0" smtClean="0">
                <a:latin typeface="Book Antiqua" pitchFamily="18" charset="0"/>
                <a:cs typeface="Andalus" pitchFamily="2" charset="-78"/>
              </a:rPr>
              <a:t>’, then </a:t>
            </a:r>
            <a:r>
              <a:rPr lang="en-US" sz="2000" u="sng" dirty="0" smtClean="0">
                <a:solidFill>
                  <a:schemeClr val="accent6">
                    <a:lumMod val="75000"/>
                  </a:schemeClr>
                </a:solidFill>
                <a:latin typeface="Book Antiqua" pitchFamily="18" charset="0"/>
                <a:cs typeface="Andalus" pitchFamily="2" charset="-78"/>
              </a:rPr>
              <a:t>pray</a:t>
            </a:r>
            <a:r>
              <a:rPr lang="en-US" sz="2000" dirty="0" smtClean="0">
                <a:latin typeface="Book Antiqua" pitchFamily="18" charset="0"/>
                <a:cs typeface="Andalus" pitchFamily="2" charset="-78"/>
              </a:rPr>
              <a:t> </a:t>
            </a:r>
            <a:r>
              <a:rPr lang="en-US" sz="2000" dirty="0" smtClean="0">
                <a:solidFill>
                  <a:schemeClr val="accent6">
                    <a:lumMod val="75000"/>
                  </a:schemeClr>
                </a:solidFill>
                <a:latin typeface="Book Antiqua" pitchFamily="18" charset="0"/>
                <a:cs typeface="Andalus" pitchFamily="2" charset="-78"/>
              </a:rPr>
              <a:t>2 </a:t>
            </a:r>
            <a:r>
              <a:rPr lang="en-US" sz="2000" dirty="0" err="1" smtClean="0">
                <a:solidFill>
                  <a:schemeClr val="accent6">
                    <a:lumMod val="75000"/>
                  </a:schemeClr>
                </a:solidFill>
                <a:latin typeface="Book Antiqua" pitchFamily="18" charset="0"/>
                <a:cs typeface="Andalus" pitchFamily="2" charset="-78"/>
              </a:rPr>
              <a:t>rak’at</a:t>
            </a:r>
            <a:r>
              <a:rPr lang="en-US" sz="2000" dirty="0" smtClean="0">
                <a:solidFill>
                  <a:schemeClr val="accent6">
                    <a:lumMod val="75000"/>
                  </a:schemeClr>
                </a:solidFill>
                <a:latin typeface="Book Antiqua" pitchFamily="18" charset="0"/>
                <a:cs typeface="Andalus" pitchFamily="2" charset="-78"/>
              </a:rPr>
              <a:t> </a:t>
            </a:r>
            <a:r>
              <a:rPr lang="en-US" sz="2000" dirty="0" smtClean="0">
                <a:latin typeface="Book Antiqua" pitchFamily="18" charset="0"/>
                <a:cs typeface="Andalus" pitchFamily="2" charset="-78"/>
              </a:rPr>
              <a:t>&amp; </a:t>
            </a:r>
            <a:r>
              <a:rPr lang="en-US" sz="2000" u="sng" dirty="0" smtClean="0">
                <a:solidFill>
                  <a:schemeClr val="accent6">
                    <a:lumMod val="75000"/>
                  </a:schemeClr>
                </a:solidFill>
                <a:latin typeface="Book Antiqua" pitchFamily="18" charset="0"/>
                <a:cs typeface="Andalus" pitchFamily="2" charset="-78"/>
              </a:rPr>
              <a:t>make ihram </a:t>
            </a:r>
            <a:r>
              <a:rPr lang="en-US" sz="2000" dirty="0" smtClean="0">
                <a:latin typeface="Book Antiqua" pitchFamily="18" charset="0"/>
                <a:cs typeface="Andalus" pitchFamily="2" charset="-78"/>
              </a:rPr>
              <a:t>after them, which is </a:t>
            </a:r>
            <a:r>
              <a:rPr lang="en-US" sz="2000" dirty="0" smtClean="0">
                <a:solidFill>
                  <a:schemeClr val="accent6">
                    <a:lumMod val="75000"/>
                  </a:schemeClr>
                </a:solidFill>
                <a:latin typeface="Book Antiqua" pitchFamily="18" charset="0"/>
                <a:cs typeface="Andalus" pitchFamily="2" charset="-78"/>
              </a:rPr>
              <a:t>to intend a</a:t>
            </a:r>
            <a:r>
              <a:rPr lang="en-US" sz="2000" dirty="0" smtClean="0">
                <a:latin typeface="Book Antiqua" pitchFamily="18" charset="0"/>
                <a:cs typeface="Andalus" pitchFamily="2" charset="-78"/>
              </a:rPr>
              <a:t> </a:t>
            </a:r>
            <a:r>
              <a:rPr lang="en-US" sz="2000" dirty="0" smtClean="0">
                <a:solidFill>
                  <a:schemeClr val="accent6">
                    <a:lumMod val="75000"/>
                  </a:schemeClr>
                </a:solidFill>
                <a:latin typeface="Book Antiqua" pitchFamily="18" charset="0"/>
                <a:cs typeface="Andalus" pitchFamily="2" charset="-78"/>
              </a:rPr>
              <a:t>state of ihram</a:t>
            </a:r>
            <a:r>
              <a:rPr lang="en-US" sz="2000" dirty="0" smtClean="0">
                <a:latin typeface="Book Antiqua" pitchFamily="18" charset="0"/>
                <a:cs typeface="Andalus" pitchFamily="2" charset="-78"/>
              </a:rPr>
              <a:t>.</a:t>
            </a:r>
          </a:p>
          <a:p>
            <a:pPr marL="0" indent="0" algn="just">
              <a:buNone/>
            </a:pPr>
            <a:r>
              <a:rPr lang="en-US" sz="2000" dirty="0" smtClean="0">
                <a:latin typeface="Book Antiqua" pitchFamily="18" charset="0"/>
                <a:cs typeface="Andalus" pitchFamily="2" charset="-78"/>
              </a:rPr>
              <a:t> </a:t>
            </a:r>
          </a:p>
          <a:p>
            <a:pPr marL="0" indent="0" algn="r" rtl="1">
              <a:buNone/>
            </a:pPr>
            <a:r>
              <a:rPr lang="ar-SA" sz="2000" dirty="0" smtClean="0">
                <a:solidFill>
                  <a:schemeClr val="accent2"/>
                </a:solidFill>
              </a:rPr>
              <a:t>يستحب أن ينطق بما أحرم به ويشترط ويقول اللهم إني أريد النسك الفلاني فإن حبسني حابس فمحلي حيث حبستني</a:t>
            </a:r>
            <a:endParaRPr lang="ar-EG" sz="2000" dirty="0" smtClean="0">
              <a:solidFill>
                <a:schemeClr val="accent2"/>
              </a:solidFill>
            </a:endParaRPr>
          </a:p>
          <a:p>
            <a:pPr marL="0" indent="0" algn="just">
              <a:buNone/>
            </a:pPr>
            <a:r>
              <a:rPr lang="en-US" sz="2000" dirty="0" err="1" smtClean="0">
                <a:solidFill>
                  <a:schemeClr val="accent6">
                    <a:lumMod val="75000"/>
                  </a:schemeClr>
                </a:solidFill>
                <a:latin typeface="Book Antiqua" pitchFamily="18" charset="0"/>
                <a:cs typeface="Andalus" pitchFamily="2" charset="-78"/>
              </a:rPr>
              <a:t>Mustahab</a:t>
            </a:r>
            <a:r>
              <a:rPr lang="en-US" sz="2000" dirty="0" smtClean="0">
                <a:latin typeface="Book Antiqua" pitchFamily="18" charset="0"/>
                <a:cs typeface="Andalus" pitchFamily="2" charset="-78"/>
              </a:rPr>
              <a:t> to </a:t>
            </a:r>
            <a:r>
              <a:rPr lang="en-US" sz="2000" dirty="0" smtClean="0">
                <a:solidFill>
                  <a:schemeClr val="accent6">
                    <a:lumMod val="75000"/>
                  </a:schemeClr>
                </a:solidFill>
                <a:latin typeface="Book Antiqua" pitchFamily="18" charset="0"/>
                <a:cs typeface="Andalus" pitchFamily="2" charset="-78"/>
              </a:rPr>
              <a:t>speak</a:t>
            </a:r>
            <a:r>
              <a:rPr lang="en-US" sz="2000" dirty="0" smtClean="0">
                <a:latin typeface="Book Antiqua" pitchFamily="18" charset="0"/>
                <a:cs typeface="Andalus" pitchFamily="2" charset="-78"/>
              </a:rPr>
              <a:t> of </a:t>
            </a:r>
            <a:r>
              <a:rPr lang="en-US" sz="2000" dirty="0" smtClean="0">
                <a:solidFill>
                  <a:schemeClr val="accent6">
                    <a:lumMod val="75000"/>
                  </a:schemeClr>
                </a:solidFill>
                <a:latin typeface="Book Antiqua" pitchFamily="18" charset="0"/>
                <a:cs typeface="Andalus" pitchFamily="2" charset="-78"/>
              </a:rPr>
              <a:t>ihram/intention</a:t>
            </a:r>
            <a:r>
              <a:rPr lang="en-US" sz="2000" dirty="0" smtClean="0">
                <a:latin typeface="Book Antiqua" pitchFamily="18" charset="0"/>
                <a:cs typeface="Andalus" pitchFamily="2" charset="-78"/>
              </a:rPr>
              <a:t> &amp; make a </a:t>
            </a:r>
            <a:r>
              <a:rPr lang="en-US" sz="2000" dirty="0" smtClean="0">
                <a:solidFill>
                  <a:schemeClr val="accent6">
                    <a:lumMod val="75000"/>
                  </a:schemeClr>
                </a:solidFill>
                <a:latin typeface="Book Antiqua" pitchFamily="18" charset="0"/>
                <a:cs typeface="Andalus" pitchFamily="2" charset="-78"/>
              </a:rPr>
              <a:t>condition</a:t>
            </a:r>
            <a:r>
              <a:rPr lang="en-US" sz="2000" dirty="0" smtClean="0">
                <a:latin typeface="Book Antiqua" pitchFamily="18" charset="0"/>
                <a:cs typeface="Andalus" pitchFamily="2" charset="-78"/>
              </a:rPr>
              <a:t> saying: “O Allah, I intend this such and such </a:t>
            </a:r>
            <a:r>
              <a:rPr lang="en-US" sz="2000" dirty="0" err="1" smtClean="0">
                <a:latin typeface="Book Antiqua" pitchFamily="18" charset="0"/>
                <a:cs typeface="Andalus" pitchFamily="2" charset="-78"/>
              </a:rPr>
              <a:t>nusuk</a:t>
            </a:r>
            <a:r>
              <a:rPr lang="en-US" sz="2000" dirty="0" smtClean="0">
                <a:latin typeface="Book Antiqua" pitchFamily="18" charset="0"/>
                <a:cs typeface="Andalus" pitchFamily="2" charset="-78"/>
              </a:rPr>
              <a:t>, so if something prevents me, then the place of the termination of my ihram is where You made me unable to proceed.</a:t>
            </a:r>
            <a:r>
              <a:rPr lang="en-US" sz="2000" b="1" dirty="0" smtClean="0">
                <a:solidFill>
                  <a:srgbClr val="CC0000"/>
                </a:solidFill>
                <a:cs typeface="Arial" charset="0"/>
              </a:rPr>
              <a:t> </a:t>
            </a:r>
            <a:endParaRPr lang="en-US" sz="2000" dirty="0" smtClean="0">
              <a:latin typeface="Book Antiqua" pitchFamily="18" charset="0"/>
              <a:cs typeface="Andalus" pitchFamily="2" charset="-78"/>
            </a:endParaRPr>
          </a:p>
          <a:p>
            <a:endParaRPr lang="en-US" sz="2000" dirty="0" smtClean="0">
              <a:cs typeface="Arial" charset="0"/>
            </a:endParaRPr>
          </a:p>
          <a:p>
            <a:endParaRPr lang="en-US" sz="2000" dirty="0" smtClean="0">
              <a:cs typeface="Arial" charset="0"/>
            </a:endParaRPr>
          </a:p>
        </p:txBody>
      </p:sp>
    </p:spTree>
    <p:extLst>
      <p:ext uri="{BB962C8B-B14F-4D97-AF65-F5344CB8AC3E}">
        <p14:creationId xmlns:p14="http://schemas.microsoft.com/office/powerpoint/2010/main" val="3713361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14282" y="5867400"/>
            <a:ext cx="8715436" cy="347681"/>
          </a:xfrm>
        </p:spPr>
        <p:txBody>
          <a:bodyPr>
            <a:noAutofit/>
          </a:bodyPr>
          <a:lstStyle/>
          <a:p>
            <a:pPr algn="ctr">
              <a:buNone/>
            </a:pPr>
            <a:r>
              <a:rPr lang="en-US" sz="1600" dirty="0" smtClean="0"/>
              <a:t>By </a:t>
            </a:r>
            <a:r>
              <a:rPr lang="en-US" sz="1600" dirty="0" err="1" smtClean="0"/>
              <a:t>Salahuddeen</a:t>
            </a:r>
            <a:r>
              <a:rPr lang="en-US" sz="1600" dirty="0" smtClean="0"/>
              <a:t> as-</a:t>
            </a:r>
            <a:r>
              <a:rPr lang="en-US" sz="1600" dirty="0" err="1" smtClean="0"/>
              <a:t>Seeni</a:t>
            </a:r>
            <a:r>
              <a:rPr lang="en-US" sz="1600" dirty="0" smtClean="0"/>
              <a:t>, SAA 2</a:t>
            </a:r>
            <a:r>
              <a:rPr lang="en-US" sz="1600" baseline="30000" dirty="0" smtClean="0"/>
              <a:t>nd</a:t>
            </a:r>
            <a:r>
              <a:rPr lang="en-US" sz="1600" dirty="0" smtClean="0"/>
              <a:t> Year.</a:t>
            </a:r>
            <a:endParaRPr lang="en-US" sz="1600" dirty="0"/>
          </a:p>
        </p:txBody>
      </p:sp>
      <p:graphicFrame>
        <p:nvGraphicFramePr>
          <p:cNvPr id="4" name="Content Placeholder 8"/>
          <p:cNvGraphicFramePr>
            <a:graphicFrameLocks noGrp="1"/>
          </p:cNvGraphicFramePr>
          <p:nvPr>
            <p:ph idx="4294967295"/>
          </p:nvPr>
        </p:nvGraphicFramePr>
        <p:xfrm>
          <a:off x="152400" y="533400"/>
          <a:ext cx="89154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301789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357166"/>
            <a:ext cx="9525000" cy="571504"/>
          </a:xfrm>
        </p:spPr>
        <p:txBody>
          <a:bodyPr/>
          <a:lstStyle/>
          <a:p>
            <a:r>
              <a:rPr lang="en-US" sz="3600" b="1" dirty="0" smtClean="0"/>
              <a:t>Types of </a:t>
            </a:r>
            <a:r>
              <a:rPr lang="en-US" sz="3600" b="1" dirty="0" err="1" smtClean="0"/>
              <a:t>Nusuk</a:t>
            </a:r>
            <a:endParaRPr lang="en-US" sz="3600" b="1" dirty="0"/>
          </a:p>
        </p:txBody>
      </p:sp>
      <p:sp>
        <p:nvSpPr>
          <p:cNvPr id="20482" name="Rectangle 3"/>
          <p:cNvSpPr>
            <a:spLocks noGrp="1" noChangeArrowheads="1"/>
          </p:cNvSpPr>
          <p:nvPr>
            <p:ph type="body" sz="quarter" idx="10"/>
          </p:nvPr>
        </p:nvSpPr>
        <p:spPr>
          <a:xfrm>
            <a:off x="71406" y="1000109"/>
            <a:ext cx="9001188" cy="5143536"/>
          </a:xfrm>
        </p:spPr>
        <p:txBody>
          <a:bodyPr/>
          <a:lstStyle/>
          <a:p>
            <a:pPr marL="0" indent="0" algn="r" rtl="1">
              <a:buNone/>
            </a:pPr>
            <a:r>
              <a:rPr lang="ar-SA" sz="2000" dirty="0" smtClean="0">
                <a:solidFill>
                  <a:schemeClr val="accent2"/>
                </a:solidFill>
              </a:rPr>
              <a:t>وهو مخير بين التمتع والإفراد والقران، وأفضلها التمتع ثم الإفراد، ثم القران. </a:t>
            </a:r>
            <a:endParaRPr lang="en-US" sz="2000" dirty="0" smtClean="0">
              <a:solidFill>
                <a:schemeClr val="accent2"/>
              </a:solidFill>
              <a:cs typeface="Arial" charset="0"/>
            </a:endParaRPr>
          </a:p>
          <a:p>
            <a:pPr marL="0" indent="0">
              <a:buNone/>
            </a:pPr>
            <a:r>
              <a:rPr lang="en-US" sz="2400" dirty="0" smtClean="0">
                <a:latin typeface="Book Antiqua" pitchFamily="18" charset="0"/>
                <a:cs typeface="Andalus" pitchFamily="2" charset="-78"/>
              </a:rPr>
              <a:t>He has a </a:t>
            </a:r>
            <a:r>
              <a:rPr lang="en-US" sz="2400" dirty="0" smtClean="0">
                <a:solidFill>
                  <a:schemeClr val="accent6">
                    <a:lumMod val="75000"/>
                  </a:schemeClr>
                </a:solidFill>
                <a:latin typeface="Book Antiqua" pitchFamily="18" charset="0"/>
                <a:cs typeface="Andalus" pitchFamily="2" charset="-78"/>
              </a:rPr>
              <a:t>choice</a:t>
            </a:r>
            <a:r>
              <a:rPr lang="en-US" sz="2400" dirty="0" smtClean="0">
                <a:latin typeface="Book Antiqua" pitchFamily="18" charset="0"/>
                <a:cs typeface="Andalus" pitchFamily="2" charset="-78"/>
              </a:rPr>
              <a:t> between </a:t>
            </a:r>
            <a:r>
              <a:rPr lang="en-US" sz="2400" dirty="0" err="1" smtClean="0">
                <a:solidFill>
                  <a:schemeClr val="accent6">
                    <a:lumMod val="75000"/>
                  </a:schemeClr>
                </a:solidFill>
                <a:latin typeface="Book Antiqua" pitchFamily="18" charset="0"/>
                <a:cs typeface="Andalus" pitchFamily="2" charset="-78"/>
              </a:rPr>
              <a:t>tamattu</a:t>
            </a:r>
            <a:r>
              <a:rPr lang="en-US" sz="2400" dirty="0" smtClean="0">
                <a:latin typeface="Book Antiqua" pitchFamily="18" charset="0"/>
                <a:cs typeface="Andalus" pitchFamily="2" charset="-78"/>
              </a:rPr>
              <a:t>’, </a:t>
            </a:r>
            <a:r>
              <a:rPr lang="en-US" sz="2400" dirty="0" err="1" smtClean="0">
                <a:solidFill>
                  <a:schemeClr val="accent6">
                    <a:lumMod val="75000"/>
                  </a:schemeClr>
                </a:solidFill>
                <a:latin typeface="Book Antiqua" pitchFamily="18" charset="0"/>
                <a:cs typeface="Andalus" pitchFamily="2" charset="-78"/>
              </a:rPr>
              <a:t>ifrad</a:t>
            </a:r>
            <a:r>
              <a:rPr lang="en-US" sz="2400" dirty="0" smtClean="0">
                <a:latin typeface="Book Antiqua" pitchFamily="18" charset="0"/>
                <a:cs typeface="Andalus" pitchFamily="2" charset="-78"/>
              </a:rPr>
              <a:t> or </a:t>
            </a:r>
            <a:r>
              <a:rPr lang="en-US" sz="2400" dirty="0" err="1" smtClean="0">
                <a:solidFill>
                  <a:schemeClr val="accent6">
                    <a:lumMod val="75000"/>
                  </a:schemeClr>
                </a:solidFill>
                <a:latin typeface="Book Antiqua" pitchFamily="18" charset="0"/>
                <a:cs typeface="Andalus" pitchFamily="2" charset="-78"/>
              </a:rPr>
              <a:t>qiran</a:t>
            </a:r>
            <a:r>
              <a:rPr lang="en-US" sz="2400" dirty="0" smtClean="0">
                <a:latin typeface="Book Antiqua" pitchFamily="18" charset="0"/>
                <a:cs typeface="Andalus" pitchFamily="2" charset="-78"/>
              </a:rPr>
              <a:t>, and the </a:t>
            </a:r>
            <a:r>
              <a:rPr lang="en-US" sz="2400" dirty="0" smtClean="0">
                <a:solidFill>
                  <a:schemeClr val="accent6">
                    <a:lumMod val="75000"/>
                  </a:schemeClr>
                </a:solidFill>
                <a:latin typeface="Book Antiqua" pitchFamily="18" charset="0"/>
                <a:cs typeface="Andalus" pitchFamily="2" charset="-78"/>
              </a:rPr>
              <a:t>best</a:t>
            </a:r>
            <a:r>
              <a:rPr lang="en-US" sz="2400" dirty="0" smtClean="0">
                <a:latin typeface="Book Antiqua" pitchFamily="18" charset="0"/>
                <a:cs typeface="Andalus" pitchFamily="2" charset="-78"/>
              </a:rPr>
              <a:t> is </a:t>
            </a:r>
            <a:r>
              <a:rPr lang="en-US" sz="2400" dirty="0" err="1" smtClean="0">
                <a:solidFill>
                  <a:schemeClr val="accent6">
                    <a:lumMod val="75000"/>
                  </a:schemeClr>
                </a:solidFill>
                <a:latin typeface="Book Antiqua" pitchFamily="18" charset="0"/>
                <a:cs typeface="Andalus" pitchFamily="2" charset="-78"/>
              </a:rPr>
              <a:t>tamattu</a:t>
            </a:r>
            <a:r>
              <a:rPr lang="en-US" sz="2400" dirty="0" smtClean="0">
                <a:latin typeface="Book Antiqua" pitchFamily="18" charset="0"/>
                <a:cs typeface="Andalus" pitchFamily="2" charset="-78"/>
              </a:rPr>
              <a:t>’, then </a:t>
            </a:r>
            <a:r>
              <a:rPr lang="en-US" sz="2400" dirty="0" err="1" smtClean="0">
                <a:latin typeface="Book Antiqua" pitchFamily="18" charset="0"/>
                <a:cs typeface="Andalus" pitchFamily="2" charset="-78"/>
              </a:rPr>
              <a:t>ifrad</a:t>
            </a:r>
            <a:r>
              <a:rPr lang="en-US" sz="2400" dirty="0" smtClean="0">
                <a:latin typeface="Book Antiqua" pitchFamily="18" charset="0"/>
                <a:cs typeface="Andalus" pitchFamily="2" charset="-78"/>
              </a:rPr>
              <a:t>, then </a:t>
            </a:r>
            <a:r>
              <a:rPr lang="en-US" sz="2400" dirty="0" err="1" smtClean="0">
                <a:latin typeface="Book Antiqua" pitchFamily="18" charset="0"/>
                <a:cs typeface="Andalus" pitchFamily="2" charset="-78"/>
              </a:rPr>
              <a:t>qiran</a:t>
            </a:r>
            <a:r>
              <a:rPr lang="en-US" sz="2400" dirty="0" smtClean="0">
                <a:latin typeface="Book Antiqua" pitchFamily="18" charset="0"/>
                <a:cs typeface="Andalus" pitchFamily="2" charset="-78"/>
              </a:rPr>
              <a:t>.</a:t>
            </a:r>
          </a:p>
          <a:p>
            <a:pPr marL="0" indent="0" algn="r" rtl="1">
              <a:buNone/>
            </a:pPr>
            <a:r>
              <a:rPr lang="ar-SA" sz="2000" dirty="0" smtClean="0">
                <a:solidFill>
                  <a:schemeClr val="accent2"/>
                </a:solidFill>
              </a:rPr>
              <a:t>والتمتع أن يحرم بالعمرة في أشهر الحج ويفرغ منها ثم يحرم بالحج في عامه.</a:t>
            </a:r>
            <a:r>
              <a:rPr lang="ar-SA" sz="2000" dirty="0" smtClean="0">
                <a:solidFill>
                  <a:schemeClr val="accent2"/>
                </a:solidFill>
                <a:latin typeface="Book Antiqua" pitchFamily="18" charset="0"/>
                <a:cs typeface="Andalus" pitchFamily="2" charset="-78"/>
              </a:rPr>
              <a:t> </a:t>
            </a:r>
            <a:endParaRPr lang="ar-EG" sz="2000" dirty="0" smtClean="0">
              <a:solidFill>
                <a:schemeClr val="accent2"/>
              </a:solidFill>
              <a:latin typeface="Book Antiqua" pitchFamily="18" charset="0"/>
              <a:cs typeface="Andalus" pitchFamily="2" charset="-78"/>
            </a:endParaRPr>
          </a:p>
          <a:p>
            <a:pPr marL="0" indent="0">
              <a:buNone/>
            </a:pPr>
            <a:r>
              <a:rPr lang="en-US" sz="2400" dirty="0" err="1" smtClean="0">
                <a:solidFill>
                  <a:schemeClr val="accent6">
                    <a:lumMod val="75000"/>
                  </a:schemeClr>
                </a:solidFill>
                <a:latin typeface="Book Antiqua" pitchFamily="18" charset="0"/>
                <a:cs typeface="Andalus" pitchFamily="2" charset="-78"/>
              </a:rPr>
              <a:t>Tamattu</a:t>
            </a:r>
            <a:r>
              <a:rPr lang="en-US" sz="2400" dirty="0" smtClean="0">
                <a:latin typeface="Book Antiqua" pitchFamily="18" charset="0"/>
                <a:cs typeface="Andalus" pitchFamily="2" charset="-78"/>
              </a:rPr>
              <a:t>’ is to make ihram for ‘</a:t>
            </a:r>
            <a:r>
              <a:rPr lang="en-US" sz="2400" dirty="0" err="1" smtClean="0">
                <a:solidFill>
                  <a:schemeClr val="accent6">
                    <a:lumMod val="75000"/>
                  </a:schemeClr>
                </a:solidFill>
                <a:latin typeface="Book Antiqua" pitchFamily="18" charset="0"/>
                <a:cs typeface="Andalus" pitchFamily="2" charset="-78"/>
              </a:rPr>
              <a:t>umrah</a:t>
            </a:r>
            <a:r>
              <a:rPr lang="en-US" sz="2400" dirty="0" smtClean="0">
                <a:latin typeface="Book Antiqua" pitchFamily="18" charset="0"/>
                <a:cs typeface="Andalus" pitchFamily="2" charset="-78"/>
              </a:rPr>
              <a:t> </a:t>
            </a:r>
            <a:r>
              <a:rPr lang="en-US" sz="2400" dirty="0" smtClean="0">
                <a:solidFill>
                  <a:schemeClr val="accent6">
                    <a:lumMod val="75000"/>
                  </a:schemeClr>
                </a:solidFill>
                <a:latin typeface="Book Antiqua" pitchFamily="18" charset="0"/>
                <a:cs typeface="Andalus" pitchFamily="2" charset="-78"/>
              </a:rPr>
              <a:t>during the months of hajj</a:t>
            </a:r>
            <a:r>
              <a:rPr lang="en-US" sz="2400" dirty="0" smtClean="0">
                <a:latin typeface="Book Antiqua" pitchFamily="18" charset="0"/>
                <a:cs typeface="Andalus" pitchFamily="2" charset="-78"/>
              </a:rPr>
              <a:t>, </a:t>
            </a:r>
            <a:r>
              <a:rPr lang="en-US" sz="2400" dirty="0" smtClean="0">
                <a:solidFill>
                  <a:schemeClr val="accent6">
                    <a:lumMod val="75000"/>
                  </a:schemeClr>
                </a:solidFill>
                <a:latin typeface="Book Antiqua" pitchFamily="18" charset="0"/>
                <a:cs typeface="Andalus" pitchFamily="2" charset="-78"/>
              </a:rPr>
              <a:t>finish</a:t>
            </a:r>
            <a:r>
              <a:rPr lang="en-US" sz="2400" dirty="0" smtClean="0">
                <a:latin typeface="Book Antiqua" pitchFamily="18" charset="0"/>
                <a:cs typeface="Andalus" pitchFamily="2" charset="-78"/>
              </a:rPr>
              <a:t> it, then make </a:t>
            </a:r>
            <a:r>
              <a:rPr lang="en-US" sz="2400" dirty="0" smtClean="0">
                <a:solidFill>
                  <a:schemeClr val="accent6">
                    <a:lumMod val="75000"/>
                  </a:schemeClr>
                </a:solidFill>
                <a:latin typeface="Book Antiqua" pitchFamily="18" charset="0"/>
                <a:cs typeface="Andalus" pitchFamily="2" charset="-78"/>
              </a:rPr>
              <a:t>ihram</a:t>
            </a:r>
            <a:r>
              <a:rPr lang="en-US" sz="2400" dirty="0" smtClean="0">
                <a:latin typeface="Book Antiqua" pitchFamily="18" charset="0"/>
                <a:cs typeface="Andalus" pitchFamily="2" charset="-78"/>
              </a:rPr>
              <a:t> for </a:t>
            </a:r>
            <a:r>
              <a:rPr lang="en-US" sz="2400" dirty="0" smtClean="0">
                <a:solidFill>
                  <a:schemeClr val="accent6">
                    <a:lumMod val="75000"/>
                  </a:schemeClr>
                </a:solidFill>
                <a:latin typeface="Book Antiqua" pitchFamily="18" charset="0"/>
                <a:cs typeface="Andalus" pitchFamily="2" charset="-78"/>
              </a:rPr>
              <a:t>hajj</a:t>
            </a:r>
            <a:r>
              <a:rPr lang="en-US" sz="2400" dirty="0" smtClean="0">
                <a:latin typeface="Book Antiqua" pitchFamily="18" charset="0"/>
                <a:cs typeface="Andalus" pitchFamily="2" charset="-78"/>
              </a:rPr>
              <a:t> in the </a:t>
            </a:r>
            <a:r>
              <a:rPr lang="en-US" sz="2400" dirty="0" smtClean="0">
                <a:solidFill>
                  <a:schemeClr val="accent6">
                    <a:lumMod val="75000"/>
                  </a:schemeClr>
                </a:solidFill>
                <a:latin typeface="Book Antiqua" pitchFamily="18" charset="0"/>
                <a:cs typeface="Andalus" pitchFamily="2" charset="-78"/>
              </a:rPr>
              <a:t>same</a:t>
            </a:r>
            <a:r>
              <a:rPr lang="en-US" sz="2400" dirty="0" smtClean="0">
                <a:latin typeface="Book Antiqua" pitchFamily="18" charset="0"/>
                <a:cs typeface="Andalus" pitchFamily="2" charset="-78"/>
              </a:rPr>
              <a:t> </a:t>
            </a:r>
            <a:r>
              <a:rPr lang="en-US" sz="2400" dirty="0" smtClean="0">
                <a:solidFill>
                  <a:schemeClr val="accent6">
                    <a:lumMod val="75000"/>
                  </a:schemeClr>
                </a:solidFill>
                <a:latin typeface="Book Antiqua" pitchFamily="18" charset="0"/>
                <a:cs typeface="Andalus" pitchFamily="2" charset="-78"/>
              </a:rPr>
              <a:t>year</a:t>
            </a:r>
            <a:r>
              <a:rPr lang="en-US" sz="2400" dirty="0" smtClean="0">
                <a:latin typeface="Book Antiqua" pitchFamily="18" charset="0"/>
                <a:cs typeface="Andalus" pitchFamily="2" charset="-78"/>
              </a:rPr>
              <a:t>.</a:t>
            </a:r>
          </a:p>
          <a:p>
            <a:pPr marL="0" indent="0" algn="r" rtl="1">
              <a:lnSpc>
                <a:spcPct val="80000"/>
              </a:lnSpc>
              <a:buNone/>
            </a:pPr>
            <a:r>
              <a:rPr lang="ar-SA" sz="2000" dirty="0" smtClean="0">
                <a:solidFill>
                  <a:schemeClr val="accent2"/>
                </a:solidFill>
              </a:rPr>
              <a:t>والإفراد أن يحرم بالحج وحده. </a:t>
            </a:r>
            <a:endParaRPr lang="en-US" sz="2000" dirty="0" smtClean="0">
              <a:solidFill>
                <a:schemeClr val="accent2"/>
              </a:solidFill>
              <a:cs typeface="Arial" charset="0"/>
            </a:endParaRPr>
          </a:p>
          <a:p>
            <a:pPr marL="0" indent="0">
              <a:lnSpc>
                <a:spcPct val="80000"/>
              </a:lnSpc>
              <a:buNone/>
            </a:pPr>
            <a:r>
              <a:rPr lang="en-US" sz="2400" dirty="0" err="1" smtClean="0">
                <a:solidFill>
                  <a:schemeClr val="accent6">
                    <a:lumMod val="75000"/>
                  </a:schemeClr>
                </a:solidFill>
                <a:latin typeface="Book Antiqua" pitchFamily="18" charset="0"/>
                <a:cs typeface="Andalus" pitchFamily="2" charset="-78"/>
              </a:rPr>
              <a:t>Ifrad</a:t>
            </a:r>
            <a:r>
              <a:rPr lang="en-US" sz="2400" dirty="0" smtClean="0">
                <a:latin typeface="Book Antiqua" pitchFamily="18" charset="0"/>
                <a:cs typeface="Andalus" pitchFamily="2" charset="-78"/>
              </a:rPr>
              <a:t> is to make </a:t>
            </a:r>
            <a:r>
              <a:rPr lang="en-US" sz="2400" dirty="0" smtClean="0">
                <a:solidFill>
                  <a:schemeClr val="accent6">
                    <a:lumMod val="75000"/>
                  </a:schemeClr>
                </a:solidFill>
                <a:latin typeface="Book Antiqua" pitchFamily="18" charset="0"/>
                <a:cs typeface="Andalus" pitchFamily="2" charset="-78"/>
              </a:rPr>
              <a:t>ihram</a:t>
            </a:r>
            <a:r>
              <a:rPr lang="en-US" sz="2400" dirty="0" smtClean="0">
                <a:latin typeface="Book Antiqua" pitchFamily="18" charset="0"/>
                <a:cs typeface="Andalus" pitchFamily="2" charset="-78"/>
              </a:rPr>
              <a:t> for </a:t>
            </a:r>
            <a:r>
              <a:rPr lang="en-US" sz="2400" dirty="0" smtClean="0">
                <a:solidFill>
                  <a:schemeClr val="accent6">
                    <a:lumMod val="75000"/>
                  </a:schemeClr>
                </a:solidFill>
                <a:latin typeface="Book Antiqua" pitchFamily="18" charset="0"/>
                <a:cs typeface="Andalus" pitchFamily="2" charset="-78"/>
              </a:rPr>
              <a:t>hajj alone</a:t>
            </a:r>
            <a:r>
              <a:rPr lang="en-US" sz="2400" dirty="0" smtClean="0">
                <a:latin typeface="Book Antiqua" pitchFamily="18" charset="0"/>
                <a:cs typeface="Andalus" pitchFamily="2" charset="-78"/>
              </a:rPr>
              <a:t>.</a:t>
            </a:r>
          </a:p>
          <a:p>
            <a:pPr marL="0" indent="0" algn="r" rtl="1">
              <a:lnSpc>
                <a:spcPct val="80000"/>
              </a:lnSpc>
              <a:buNone/>
            </a:pPr>
            <a:r>
              <a:rPr lang="ar-SA" sz="2000" dirty="0" smtClean="0">
                <a:solidFill>
                  <a:schemeClr val="accent2"/>
                </a:solidFill>
              </a:rPr>
              <a:t>والقران أن يحرم بهما أو يحرم بالعمرة ثم يدخل عليها الحج، </a:t>
            </a:r>
            <a:endParaRPr lang="en-US" sz="2000" dirty="0" smtClean="0">
              <a:solidFill>
                <a:schemeClr val="accent2"/>
              </a:solidFill>
              <a:cs typeface="Arial" charset="0"/>
            </a:endParaRPr>
          </a:p>
          <a:p>
            <a:pPr marL="0" indent="0">
              <a:lnSpc>
                <a:spcPct val="80000"/>
              </a:lnSpc>
              <a:buNone/>
            </a:pPr>
            <a:r>
              <a:rPr lang="en-US" sz="2400" dirty="0" err="1" smtClean="0">
                <a:solidFill>
                  <a:schemeClr val="accent6">
                    <a:lumMod val="75000"/>
                  </a:schemeClr>
                </a:solidFill>
                <a:latin typeface="Book Antiqua" pitchFamily="18" charset="0"/>
                <a:cs typeface="Andalus" pitchFamily="2" charset="-78"/>
              </a:rPr>
              <a:t>Qiran</a:t>
            </a:r>
            <a:r>
              <a:rPr lang="en-US" sz="2400" dirty="0" smtClean="0">
                <a:latin typeface="Book Antiqua" pitchFamily="18" charset="0"/>
                <a:cs typeface="Andalus" pitchFamily="2" charset="-78"/>
              </a:rPr>
              <a:t> is making </a:t>
            </a:r>
            <a:r>
              <a:rPr lang="en-US" sz="2400" dirty="0" smtClean="0">
                <a:solidFill>
                  <a:schemeClr val="accent6">
                    <a:lumMod val="75000"/>
                  </a:schemeClr>
                </a:solidFill>
                <a:latin typeface="Book Antiqua" pitchFamily="18" charset="0"/>
                <a:cs typeface="Andalus" pitchFamily="2" charset="-78"/>
              </a:rPr>
              <a:t>ihram</a:t>
            </a:r>
            <a:r>
              <a:rPr lang="en-US" sz="2400" dirty="0" smtClean="0">
                <a:latin typeface="Book Antiqua" pitchFamily="18" charset="0"/>
                <a:cs typeface="Andalus" pitchFamily="2" charset="-78"/>
              </a:rPr>
              <a:t> for </a:t>
            </a:r>
            <a:r>
              <a:rPr lang="en-US" sz="2400" dirty="0" smtClean="0">
                <a:solidFill>
                  <a:schemeClr val="accent6">
                    <a:lumMod val="75000"/>
                  </a:schemeClr>
                </a:solidFill>
                <a:latin typeface="Book Antiqua" pitchFamily="18" charset="0"/>
                <a:cs typeface="Andalus" pitchFamily="2" charset="-78"/>
              </a:rPr>
              <a:t>both</a:t>
            </a:r>
            <a:r>
              <a:rPr lang="en-US" sz="2400" dirty="0" smtClean="0">
                <a:latin typeface="Book Antiqua" pitchFamily="18" charset="0"/>
                <a:cs typeface="Andalus" pitchFamily="2" charset="-78"/>
              </a:rPr>
              <a:t> or ‘</a:t>
            </a:r>
            <a:r>
              <a:rPr lang="en-US" sz="2400" dirty="0" err="1" smtClean="0">
                <a:latin typeface="Book Antiqua" pitchFamily="18" charset="0"/>
                <a:cs typeface="Andalus" pitchFamily="2" charset="-78"/>
              </a:rPr>
              <a:t>umrah</a:t>
            </a:r>
            <a:r>
              <a:rPr lang="en-US" sz="2400" dirty="0" smtClean="0">
                <a:latin typeface="Book Antiqua" pitchFamily="18" charset="0"/>
                <a:cs typeface="Andalus" pitchFamily="2" charset="-78"/>
              </a:rPr>
              <a:t> then add hajj to it.</a:t>
            </a:r>
          </a:p>
          <a:p>
            <a:pPr marL="0" indent="0" algn="r" rtl="1">
              <a:lnSpc>
                <a:spcPct val="80000"/>
              </a:lnSpc>
              <a:buNone/>
            </a:pPr>
            <a:r>
              <a:rPr lang="ar-SA" sz="2000" dirty="0" smtClean="0">
                <a:solidFill>
                  <a:schemeClr val="accent2"/>
                </a:solidFill>
              </a:rPr>
              <a:t>ولو أحرم بالحج ثم أدخل عليه العمرة لم ينعقد إحرامه بالعمرة، </a:t>
            </a:r>
            <a:endParaRPr lang="en-US" sz="2000" dirty="0" smtClean="0">
              <a:solidFill>
                <a:schemeClr val="accent2"/>
              </a:solidFill>
              <a:cs typeface="Arial" charset="0"/>
            </a:endParaRPr>
          </a:p>
          <a:p>
            <a:pPr marL="0" indent="0" algn="just">
              <a:lnSpc>
                <a:spcPct val="80000"/>
              </a:lnSpc>
              <a:buNone/>
            </a:pPr>
            <a:r>
              <a:rPr lang="en-US" sz="2400" dirty="0" smtClean="0">
                <a:solidFill>
                  <a:schemeClr val="accent6">
                    <a:lumMod val="75000"/>
                  </a:schemeClr>
                </a:solidFill>
                <a:latin typeface="Book Antiqua" pitchFamily="18" charset="0"/>
                <a:cs typeface="Andalus" pitchFamily="2" charset="-78"/>
              </a:rPr>
              <a:t>If</a:t>
            </a:r>
            <a:r>
              <a:rPr lang="en-US" sz="2400" dirty="0" smtClean="0">
                <a:latin typeface="Book Antiqua" pitchFamily="18" charset="0"/>
                <a:cs typeface="Andalus" pitchFamily="2" charset="-78"/>
              </a:rPr>
              <a:t> he </a:t>
            </a:r>
            <a:r>
              <a:rPr lang="en-US" sz="2400" dirty="0" smtClean="0">
                <a:solidFill>
                  <a:schemeClr val="accent6">
                    <a:lumMod val="75000"/>
                  </a:schemeClr>
                </a:solidFill>
                <a:latin typeface="Book Antiqua" pitchFamily="18" charset="0"/>
                <a:cs typeface="Andalus" pitchFamily="2" charset="-78"/>
              </a:rPr>
              <a:t>made ihram for hajj </a:t>
            </a:r>
            <a:r>
              <a:rPr lang="en-US" sz="2400" dirty="0" smtClean="0">
                <a:latin typeface="Book Antiqua" pitchFamily="18" charset="0"/>
                <a:cs typeface="Andalus" pitchFamily="2" charset="-78"/>
              </a:rPr>
              <a:t>and </a:t>
            </a:r>
            <a:r>
              <a:rPr lang="en-US" sz="2400" dirty="0" smtClean="0">
                <a:solidFill>
                  <a:schemeClr val="accent6">
                    <a:lumMod val="75000"/>
                  </a:schemeClr>
                </a:solidFill>
                <a:latin typeface="Book Antiqua" pitchFamily="18" charset="0"/>
                <a:cs typeface="Andalus" pitchFamily="2" charset="-78"/>
              </a:rPr>
              <a:t>then added </a:t>
            </a:r>
            <a:r>
              <a:rPr lang="en-US" sz="2400" dirty="0" smtClean="0">
                <a:latin typeface="Book Antiqua" pitchFamily="18" charset="0"/>
                <a:cs typeface="Andalus" pitchFamily="2" charset="-78"/>
              </a:rPr>
              <a:t>to it ‘</a:t>
            </a:r>
            <a:r>
              <a:rPr lang="en-US" sz="2400" dirty="0" err="1" smtClean="0">
                <a:solidFill>
                  <a:schemeClr val="accent6">
                    <a:lumMod val="75000"/>
                  </a:schemeClr>
                </a:solidFill>
                <a:latin typeface="Book Antiqua" pitchFamily="18" charset="0"/>
                <a:cs typeface="Andalus" pitchFamily="2" charset="-78"/>
              </a:rPr>
              <a:t>umrah</a:t>
            </a:r>
            <a:r>
              <a:rPr lang="en-US" sz="2400" dirty="0" smtClean="0">
                <a:latin typeface="Book Antiqua" pitchFamily="18" charset="0"/>
                <a:cs typeface="Andalus" pitchFamily="2" charset="-78"/>
              </a:rPr>
              <a:t>, his </a:t>
            </a:r>
            <a:r>
              <a:rPr lang="en-US" sz="2400" dirty="0" smtClean="0">
                <a:solidFill>
                  <a:schemeClr val="accent6">
                    <a:lumMod val="75000"/>
                  </a:schemeClr>
                </a:solidFill>
                <a:latin typeface="Book Antiqua" pitchFamily="18" charset="0"/>
                <a:cs typeface="Andalus" pitchFamily="2" charset="-78"/>
              </a:rPr>
              <a:t>ihram for ‘</a:t>
            </a:r>
            <a:r>
              <a:rPr lang="en-US" sz="2400" dirty="0" err="1" smtClean="0">
                <a:solidFill>
                  <a:schemeClr val="accent6">
                    <a:lumMod val="75000"/>
                  </a:schemeClr>
                </a:solidFill>
                <a:latin typeface="Book Antiqua" pitchFamily="18" charset="0"/>
                <a:cs typeface="Andalus" pitchFamily="2" charset="-78"/>
              </a:rPr>
              <a:t>umrah</a:t>
            </a:r>
            <a:r>
              <a:rPr lang="en-US" sz="2400" dirty="0" smtClean="0">
                <a:latin typeface="Book Antiqua" pitchFamily="18" charset="0"/>
                <a:cs typeface="Andalus" pitchFamily="2" charset="-78"/>
              </a:rPr>
              <a:t> is </a:t>
            </a:r>
            <a:r>
              <a:rPr lang="en-US" sz="2400" dirty="0" smtClean="0">
                <a:solidFill>
                  <a:schemeClr val="accent6">
                    <a:lumMod val="75000"/>
                  </a:schemeClr>
                </a:solidFill>
                <a:latin typeface="Book Antiqua" pitchFamily="18" charset="0"/>
                <a:cs typeface="Andalus" pitchFamily="2" charset="-78"/>
              </a:rPr>
              <a:t>invalid</a:t>
            </a:r>
            <a:r>
              <a:rPr lang="en-US" sz="2400" dirty="0" smtClean="0">
                <a:latin typeface="Book Antiqua" pitchFamily="18" charset="0"/>
                <a:cs typeface="Andalus" pitchFamily="2" charset="-78"/>
              </a:rPr>
              <a:t>. </a:t>
            </a:r>
          </a:p>
        </p:txBody>
      </p:sp>
    </p:spTree>
    <p:extLst>
      <p:ext uri="{BB962C8B-B14F-4D97-AF65-F5344CB8AC3E}">
        <p14:creationId xmlns:p14="http://schemas.microsoft.com/office/powerpoint/2010/main" val="858434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noGrp="1"/>
          </p:cNvGraphicFramePr>
          <p:nvPr>
            <p:ph idx="4294967295"/>
          </p:nvPr>
        </p:nvGraphicFramePr>
        <p:xfrm>
          <a:off x="152400" y="685800"/>
          <a:ext cx="89154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62255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357166"/>
            <a:ext cx="9525000" cy="609600"/>
          </a:xfrm>
        </p:spPr>
        <p:txBody>
          <a:bodyPr/>
          <a:lstStyle/>
          <a:p>
            <a:r>
              <a:rPr lang="en-US" b="1" dirty="0" err="1" smtClean="0"/>
              <a:t>Talbeyah</a:t>
            </a:r>
            <a:endParaRPr lang="en-US" b="1" dirty="0"/>
          </a:p>
        </p:txBody>
      </p:sp>
      <p:sp>
        <p:nvSpPr>
          <p:cNvPr id="15363" name="Rectangle 3"/>
          <p:cNvSpPr>
            <a:spLocks noGrp="1" noChangeArrowheads="1"/>
          </p:cNvSpPr>
          <p:nvPr>
            <p:ph type="body" sz="quarter" idx="10"/>
          </p:nvPr>
        </p:nvSpPr>
        <p:spPr>
          <a:xfrm>
            <a:off x="71406" y="1142985"/>
            <a:ext cx="9001188" cy="5000660"/>
          </a:xfrm>
        </p:spPr>
        <p:txBody>
          <a:bodyPr rtlCol="0">
            <a:noAutofit/>
          </a:bodyPr>
          <a:lstStyle/>
          <a:p>
            <a:pPr marL="0" indent="0" algn="r" rtl="1">
              <a:lnSpc>
                <a:spcPct val="80000"/>
              </a:lnSpc>
              <a:buNone/>
            </a:pPr>
            <a:r>
              <a:rPr lang="ar-SA" sz="1800" dirty="0" smtClean="0">
                <a:solidFill>
                  <a:schemeClr val="accent2"/>
                </a:solidFill>
              </a:rPr>
              <a:t>فإذا استوى على راحلته لبى فقال: لبيك اللهم لبيك، لبيك لا شريك لك لبيك، إن الحمد والنعمة لك والملك لا شريك لك. </a:t>
            </a:r>
            <a:endParaRPr lang="en-US" sz="1800" dirty="0" smtClean="0">
              <a:solidFill>
                <a:schemeClr val="accent2"/>
              </a:solidFill>
              <a:cs typeface="Arial" charset="0"/>
            </a:endParaRPr>
          </a:p>
          <a:p>
            <a:pPr marL="0" indent="0" algn="just">
              <a:lnSpc>
                <a:spcPct val="80000"/>
              </a:lnSpc>
              <a:buNone/>
            </a:pPr>
            <a:r>
              <a:rPr lang="en-US" sz="1800" dirty="0" smtClean="0">
                <a:latin typeface="Book Antiqua" pitchFamily="18" charset="0"/>
                <a:cs typeface="Andalus" pitchFamily="2" charset="-78"/>
              </a:rPr>
              <a:t>Once upon his mount, should make </a:t>
            </a:r>
            <a:r>
              <a:rPr lang="en-US" sz="1800" dirty="0" err="1" smtClean="0">
                <a:latin typeface="Book Antiqua" pitchFamily="18" charset="0"/>
                <a:cs typeface="Andalus" pitchFamily="2" charset="-78"/>
              </a:rPr>
              <a:t>talbeyah</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Labbayka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Allahumma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labbayk</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labbayka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laa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shareeka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laka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labbayk</a:t>
            </a:r>
            <a:r>
              <a:rPr lang="en-US" sz="1800" dirty="0" smtClean="0">
                <a:latin typeface="Book Antiqua" pitchFamily="18" charset="0"/>
                <a:cs typeface="Andalus" pitchFamily="2" charset="-78"/>
              </a:rPr>
              <a:t>. Inna al-</a:t>
            </a:r>
            <a:r>
              <a:rPr lang="en-US" sz="1800" dirty="0" err="1" smtClean="0">
                <a:latin typeface="Book Antiqua" pitchFamily="18" charset="0"/>
                <a:cs typeface="Andalus" pitchFamily="2" charset="-78"/>
              </a:rPr>
              <a:t>hamd</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wa’l-ni’mata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laka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wa’l-mulk</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laa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shareeka</a:t>
            </a:r>
            <a:r>
              <a:rPr lang="en-US" sz="1800" dirty="0" smtClean="0">
                <a:latin typeface="Book Antiqua" pitchFamily="18" charset="0"/>
                <a:cs typeface="Andalus" pitchFamily="2" charset="-78"/>
              </a:rPr>
              <a:t> </a:t>
            </a:r>
            <a:r>
              <a:rPr lang="en-US" sz="1800" dirty="0" err="1" smtClean="0">
                <a:latin typeface="Book Antiqua" pitchFamily="18" charset="0"/>
                <a:cs typeface="Andalus" pitchFamily="2" charset="-78"/>
              </a:rPr>
              <a:t>lak</a:t>
            </a:r>
            <a:r>
              <a:rPr lang="en-US" sz="1800" dirty="0" smtClean="0">
                <a:latin typeface="Book Antiqua" pitchFamily="18" charset="0"/>
                <a:cs typeface="Andalus" pitchFamily="2" charset="-78"/>
              </a:rPr>
              <a:t>.</a:t>
            </a:r>
          </a:p>
          <a:p>
            <a:pPr marL="0" indent="0" algn="just">
              <a:lnSpc>
                <a:spcPct val="80000"/>
              </a:lnSpc>
              <a:buNone/>
            </a:pPr>
            <a:r>
              <a:rPr lang="en-US" sz="1800" dirty="0" smtClean="0">
                <a:latin typeface="Book Antiqua" pitchFamily="18" charset="0"/>
                <a:cs typeface="Andalus" pitchFamily="2" charset="-78"/>
              </a:rPr>
              <a:t>Here I am, O Allah, here I am. Here I am, You have no partner, here I am. Verily all praise and blessings are Yours, and sovereignty, You have no partner.</a:t>
            </a:r>
          </a:p>
          <a:p>
            <a:pPr algn="just">
              <a:lnSpc>
                <a:spcPct val="80000"/>
              </a:lnSpc>
              <a:buNone/>
            </a:pPr>
            <a:endParaRPr lang="en-US" sz="1800" dirty="0" smtClean="0">
              <a:latin typeface="Book Antiqua" pitchFamily="18" charset="0"/>
              <a:cs typeface="Andalus" pitchFamily="2" charset="-78"/>
            </a:endParaRPr>
          </a:p>
          <a:p>
            <a:pPr marL="0" indent="0" algn="just" rtl="1" fontAlgn="auto">
              <a:lnSpc>
                <a:spcPct val="90000"/>
              </a:lnSpc>
              <a:spcAft>
                <a:spcPts val="0"/>
              </a:spcAft>
              <a:buNone/>
              <a:defRPr/>
            </a:pPr>
            <a:r>
              <a:rPr lang="ar-SA" sz="1800" dirty="0" smtClean="0">
                <a:solidFill>
                  <a:schemeClr val="accent2"/>
                </a:solidFill>
              </a:rPr>
              <a:t>ويس</a:t>
            </a:r>
            <a:r>
              <a:rPr lang="ar-EG" sz="1800" dirty="0" smtClean="0">
                <a:solidFill>
                  <a:schemeClr val="accent2"/>
                </a:solidFill>
              </a:rPr>
              <a:t>ت</a:t>
            </a:r>
            <a:r>
              <a:rPr lang="ar-SA" sz="1800" dirty="0" smtClean="0">
                <a:solidFill>
                  <a:schemeClr val="accent2"/>
                </a:solidFill>
              </a:rPr>
              <a:t>حب </a:t>
            </a:r>
            <a:r>
              <a:rPr lang="ar-SA" sz="1800" dirty="0">
                <a:solidFill>
                  <a:schemeClr val="accent2"/>
                </a:solidFill>
              </a:rPr>
              <a:t>الإكثار منها ورفع الصوت بها لغير النساء، وهي آكد فيما إذا علا نشزاً أو هبط وادياً أو سمع ملبياً أو فعل محظوراً ناسياً أو لقي ركباً، وفي أدبار الصلاة المكتوبة وبالأسحار، وإقبال الليل والنهار.</a:t>
            </a:r>
            <a:endParaRPr lang="en-US" sz="1800" dirty="0">
              <a:solidFill>
                <a:schemeClr val="accent2"/>
              </a:solidFill>
            </a:endParaRPr>
          </a:p>
          <a:p>
            <a:pPr marL="0" indent="0" algn="just" fontAlgn="auto">
              <a:lnSpc>
                <a:spcPct val="90000"/>
              </a:lnSpc>
              <a:spcAft>
                <a:spcPts val="0"/>
              </a:spcAft>
              <a:buNone/>
              <a:defRPr/>
            </a:pPr>
            <a:r>
              <a:rPr lang="en-US" sz="1800" dirty="0" err="1" smtClean="0">
                <a:latin typeface="Book Antiqua" pitchFamily="18" charset="0"/>
                <a:cs typeface="Andalus" pitchFamily="2" charset="-78"/>
              </a:rPr>
              <a:t>Mustahab</a:t>
            </a:r>
            <a:r>
              <a:rPr lang="en-US" sz="1800" dirty="0" smtClean="0">
                <a:latin typeface="Book Antiqua" pitchFamily="18" charset="0"/>
                <a:cs typeface="Andalus" pitchFamily="2" charset="-78"/>
              </a:rPr>
              <a:t> to </a:t>
            </a:r>
            <a:r>
              <a:rPr lang="en-US" sz="1800" dirty="0">
                <a:latin typeface="Book Antiqua" pitchFamily="18" charset="0"/>
                <a:cs typeface="Andalus" pitchFamily="2" charset="-78"/>
              </a:rPr>
              <a:t>do </a:t>
            </a:r>
            <a:r>
              <a:rPr lang="en-US" sz="1800" dirty="0" err="1" smtClean="0">
                <a:latin typeface="Book Antiqua" pitchFamily="18" charset="0"/>
                <a:cs typeface="Andalus" pitchFamily="2" charset="-78"/>
              </a:rPr>
              <a:t>talbeyah</a:t>
            </a:r>
            <a:r>
              <a:rPr lang="en-US" sz="1800" dirty="0" smtClean="0">
                <a:latin typeface="Book Antiqua" pitchFamily="18" charset="0"/>
                <a:cs typeface="Andalus" pitchFamily="2" charset="-78"/>
              </a:rPr>
              <a:t> frequently, raise </a:t>
            </a:r>
            <a:r>
              <a:rPr lang="en-US" sz="1800" dirty="0">
                <a:latin typeface="Book Antiqua" pitchFamily="18" charset="0"/>
                <a:cs typeface="Andalus" pitchFamily="2" charset="-78"/>
              </a:rPr>
              <a:t>the voice </a:t>
            </a:r>
            <a:r>
              <a:rPr lang="en-US" sz="1800" dirty="0" smtClean="0">
                <a:latin typeface="Book Antiqua" pitchFamily="18" charset="0"/>
                <a:cs typeface="Andalus" pitchFamily="2" charset="-78"/>
              </a:rPr>
              <a:t>with it for other </a:t>
            </a:r>
            <a:r>
              <a:rPr lang="en-US" sz="1800" dirty="0">
                <a:latin typeface="Book Antiqua" pitchFamily="18" charset="0"/>
                <a:cs typeface="Andalus" pitchFamily="2" charset="-78"/>
              </a:rPr>
              <a:t>than </a:t>
            </a:r>
            <a:r>
              <a:rPr lang="en-US" sz="1800" dirty="0" smtClean="0">
                <a:latin typeface="Book Antiqua" pitchFamily="18" charset="0"/>
                <a:cs typeface="Andalus" pitchFamily="2" charset="-78"/>
              </a:rPr>
              <a:t>women, </a:t>
            </a:r>
            <a:r>
              <a:rPr lang="en-US" sz="1800" dirty="0" smtClean="0">
                <a:solidFill>
                  <a:schemeClr val="accent2"/>
                </a:solidFill>
                <a:latin typeface="Book Antiqua" pitchFamily="18" charset="0"/>
                <a:cs typeface="Andalus" pitchFamily="2" charset="-78"/>
              </a:rPr>
              <a:t>particularly </a:t>
            </a:r>
            <a:r>
              <a:rPr lang="en-US" sz="1800" dirty="0">
                <a:solidFill>
                  <a:schemeClr val="accent2"/>
                </a:solidFill>
                <a:latin typeface="Book Antiqua" pitchFamily="18" charset="0"/>
                <a:cs typeface="Andalus" pitchFamily="2" charset="-78"/>
              </a:rPr>
              <a:t>when </a:t>
            </a:r>
            <a:r>
              <a:rPr lang="en-US" sz="1800" dirty="0" smtClean="0">
                <a:solidFill>
                  <a:schemeClr val="accent2"/>
                </a:solidFill>
                <a:latin typeface="Book Antiqua" pitchFamily="18" charset="0"/>
                <a:cs typeface="Andalus" pitchFamily="2" charset="-78"/>
              </a:rPr>
              <a:t>:</a:t>
            </a:r>
            <a:r>
              <a:rPr lang="en-US" sz="1800" dirty="0" smtClean="0">
                <a:effectLst>
                  <a:outerShdw blurRad="38100" dist="38100" dir="2700000" algn="tl">
                    <a:srgbClr val="C0C0C0"/>
                  </a:outerShdw>
                </a:effectLst>
                <a:latin typeface="Book Antiqua" pitchFamily="18" charset="0"/>
                <a:cs typeface="Andalus" pitchFamily="2" charset="-78"/>
              </a:rPr>
              <a:t> </a:t>
            </a:r>
            <a:endParaRPr lang="en-US" sz="1800" dirty="0">
              <a:effectLst>
                <a:outerShdw blurRad="38100" dist="38100" dir="2700000" algn="tl">
                  <a:srgbClr val="C0C0C0"/>
                </a:outerShdw>
              </a:effectLst>
              <a:latin typeface="Book Antiqua" pitchFamily="18" charset="0"/>
              <a:cs typeface="Andalus" pitchFamily="2" charset="-78"/>
            </a:endParaRPr>
          </a:p>
          <a:p>
            <a:pPr algn="just" fontAlgn="auto">
              <a:lnSpc>
                <a:spcPct val="90000"/>
              </a:lnSpc>
              <a:spcAft>
                <a:spcPts val="0"/>
              </a:spcAft>
              <a:buFontTx/>
              <a:buNone/>
              <a:defRPr/>
            </a:pPr>
            <a:r>
              <a:rPr lang="en-US" sz="1800" dirty="0">
                <a:latin typeface="Book Antiqua" pitchFamily="18" charset="0"/>
                <a:cs typeface="Andalus" pitchFamily="2" charset="-78"/>
              </a:rPr>
              <a:t>	a)</a:t>
            </a:r>
            <a:r>
              <a:rPr lang="ar-SA" sz="1800" dirty="0">
                <a:latin typeface="Book Antiqua" pitchFamily="18" charset="0"/>
                <a:cs typeface="Andalus" pitchFamily="2" charset="-78"/>
              </a:rPr>
              <a:t>	</a:t>
            </a:r>
            <a:r>
              <a:rPr lang="en-US" sz="1800" dirty="0">
                <a:latin typeface="Book Antiqua" pitchFamily="18" charset="0"/>
                <a:cs typeface="Andalus" pitchFamily="2" charset="-78"/>
              </a:rPr>
              <a:t>go up a hill or down into a valley </a:t>
            </a:r>
            <a:r>
              <a:rPr lang="en-US" sz="1800" dirty="0" smtClean="0">
                <a:latin typeface="Book Antiqua" pitchFamily="18" charset="0"/>
                <a:cs typeface="Andalus" pitchFamily="2" charset="-78"/>
              </a:rPr>
              <a:t>or </a:t>
            </a:r>
            <a:endParaRPr lang="en-US" sz="1800" dirty="0">
              <a:latin typeface="Book Antiqua" pitchFamily="18" charset="0"/>
              <a:cs typeface="Andalus" pitchFamily="2" charset="-78"/>
            </a:endParaRPr>
          </a:p>
          <a:p>
            <a:pPr algn="just" fontAlgn="auto">
              <a:lnSpc>
                <a:spcPct val="90000"/>
              </a:lnSpc>
              <a:spcAft>
                <a:spcPts val="0"/>
              </a:spcAft>
              <a:buFontTx/>
              <a:buNone/>
              <a:defRPr/>
            </a:pPr>
            <a:r>
              <a:rPr lang="en-US" sz="1800" dirty="0">
                <a:latin typeface="Book Antiqua" pitchFamily="18" charset="0"/>
                <a:cs typeface="Andalus" pitchFamily="2" charset="-78"/>
              </a:rPr>
              <a:t>	b)</a:t>
            </a:r>
            <a:r>
              <a:rPr lang="ar-SA" sz="1800" dirty="0">
                <a:latin typeface="Book Antiqua" pitchFamily="18" charset="0"/>
                <a:cs typeface="Andalus" pitchFamily="2" charset="-78"/>
              </a:rPr>
              <a:t>	</a:t>
            </a:r>
            <a:r>
              <a:rPr lang="en-US" sz="1800" dirty="0" smtClean="0">
                <a:latin typeface="Book Antiqua" pitchFamily="18" charset="0"/>
                <a:cs typeface="Andalus" pitchFamily="2" charset="-78"/>
              </a:rPr>
              <a:t>hear </a:t>
            </a:r>
            <a:r>
              <a:rPr lang="en-US" sz="1800" dirty="0">
                <a:latin typeface="Book Antiqua" pitchFamily="18" charset="0"/>
                <a:cs typeface="Andalus" pitchFamily="2" charset="-78"/>
              </a:rPr>
              <a:t>someone saying it </a:t>
            </a:r>
            <a:r>
              <a:rPr lang="en-US" sz="1800" dirty="0" smtClean="0">
                <a:latin typeface="Book Antiqua" pitchFamily="18" charset="0"/>
                <a:cs typeface="Andalus" pitchFamily="2" charset="-78"/>
              </a:rPr>
              <a:t>or </a:t>
            </a:r>
            <a:endParaRPr lang="en-US" sz="1800" dirty="0">
              <a:latin typeface="Book Antiqua" pitchFamily="18" charset="0"/>
              <a:cs typeface="Andalus" pitchFamily="2" charset="-78"/>
            </a:endParaRPr>
          </a:p>
          <a:p>
            <a:pPr algn="just" fontAlgn="auto">
              <a:lnSpc>
                <a:spcPct val="90000"/>
              </a:lnSpc>
              <a:spcAft>
                <a:spcPts val="0"/>
              </a:spcAft>
              <a:buFontTx/>
              <a:buNone/>
              <a:defRPr/>
            </a:pPr>
            <a:r>
              <a:rPr lang="en-US" sz="1800" dirty="0">
                <a:latin typeface="Book Antiqua" pitchFamily="18" charset="0"/>
                <a:cs typeface="Andalus" pitchFamily="2" charset="-78"/>
              </a:rPr>
              <a:t>	c)</a:t>
            </a:r>
            <a:r>
              <a:rPr lang="ar-SA" sz="1800" dirty="0">
                <a:latin typeface="Book Antiqua" pitchFamily="18" charset="0"/>
                <a:cs typeface="Andalus" pitchFamily="2" charset="-78"/>
              </a:rPr>
              <a:t>	</a:t>
            </a:r>
            <a:r>
              <a:rPr lang="en-US" sz="1800" dirty="0" smtClean="0">
                <a:latin typeface="Book Antiqua" pitchFamily="18" charset="0"/>
                <a:cs typeface="Andalus" pitchFamily="2" charset="-78"/>
              </a:rPr>
              <a:t>do </a:t>
            </a:r>
            <a:r>
              <a:rPr lang="en-US" sz="1800" dirty="0">
                <a:latin typeface="Book Antiqua" pitchFamily="18" charset="0"/>
                <a:cs typeface="Andalus" pitchFamily="2" charset="-78"/>
              </a:rPr>
              <a:t>a thing unlawful during ihram </a:t>
            </a:r>
            <a:r>
              <a:rPr lang="en-US" sz="1800" dirty="0" smtClean="0">
                <a:latin typeface="Book Antiqua" pitchFamily="18" charset="0"/>
                <a:cs typeface="Andalus" pitchFamily="2" charset="-78"/>
              </a:rPr>
              <a:t>or </a:t>
            </a:r>
            <a:endParaRPr lang="en-US" sz="1800" dirty="0">
              <a:latin typeface="Book Antiqua" pitchFamily="18" charset="0"/>
              <a:cs typeface="Andalus" pitchFamily="2" charset="-78"/>
            </a:endParaRPr>
          </a:p>
          <a:p>
            <a:pPr algn="just" fontAlgn="auto">
              <a:lnSpc>
                <a:spcPct val="90000"/>
              </a:lnSpc>
              <a:spcAft>
                <a:spcPts val="0"/>
              </a:spcAft>
              <a:buFontTx/>
              <a:buNone/>
              <a:defRPr/>
            </a:pPr>
            <a:r>
              <a:rPr lang="en-US" sz="1800" dirty="0">
                <a:latin typeface="Book Antiqua" pitchFamily="18" charset="0"/>
                <a:cs typeface="Andalus" pitchFamily="2" charset="-78"/>
              </a:rPr>
              <a:t>	d)</a:t>
            </a:r>
            <a:r>
              <a:rPr lang="ar-SA" sz="1800" dirty="0">
                <a:latin typeface="Book Antiqua" pitchFamily="18" charset="0"/>
                <a:cs typeface="Andalus" pitchFamily="2" charset="-78"/>
              </a:rPr>
              <a:t>	</a:t>
            </a:r>
            <a:r>
              <a:rPr lang="en-US" sz="1800" dirty="0" smtClean="0">
                <a:latin typeface="Book Antiqua" pitchFamily="18" charset="0"/>
                <a:cs typeface="Andalus" pitchFamily="2" charset="-78"/>
              </a:rPr>
              <a:t>meet </a:t>
            </a:r>
            <a:r>
              <a:rPr lang="en-US" sz="1800" dirty="0">
                <a:latin typeface="Book Antiqua" pitchFamily="18" charset="0"/>
                <a:cs typeface="Andalus" pitchFamily="2" charset="-78"/>
              </a:rPr>
              <a:t>a group on their mounts </a:t>
            </a:r>
            <a:r>
              <a:rPr lang="en-US" sz="1800" dirty="0" smtClean="0">
                <a:latin typeface="Book Antiqua" pitchFamily="18" charset="0"/>
                <a:cs typeface="Andalus" pitchFamily="2" charset="-78"/>
              </a:rPr>
              <a:t>and </a:t>
            </a:r>
            <a:endParaRPr lang="en-US" sz="1800" dirty="0">
              <a:latin typeface="Book Antiqua" pitchFamily="18" charset="0"/>
              <a:cs typeface="Andalus" pitchFamily="2" charset="-78"/>
            </a:endParaRPr>
          </a:p>
          <a:p>
            <a:pPr algn="just" fontAlgn="auto">
              <a:lnSpc>
                <a:spcPct val="90000"/>
              </a:lnSpc>
              <a:spcAft>
                <a:spcPts val="0"/>
              </a:spcAft>
              <a:buFontTx/>
              <a:buNone/>
              <a:defRPr/>
            </a:pPr>
            <a:r>
              <a:rPr lang="en-US" sz="1800" dirty="0">
                <a:latin typeface="Book Antiqua" pitchFamily="18" charset="0"/>
                <a:cs typeface="Andalus" pitchFamily="2" charset="-78"/>
              </a:rPr>
              <a:t>	e)</a:t>
            </a:r>
            <a:r>
              <a:rPr lang="ar-SA" sz="1800" dirty="0">
                <a:latin typeface="Book Antiqua" pitchFamily="18" charset="0"/>
                <a:cs typeface="Andalus" pitchFamily="2" charset="-78"/>
              </a:rPr>
              <a:t>	</a:t>
            </a:r>
            <a:r>
              <a:rPr lang="en-US" sz="1800" dirty="0" smtClean="0">
                <a:latin typeface="Book Antiqua" pitchFamily="18" charset="0"/>
                <a:cs typeface="Andalus" pitchFamily="2" charset="-78"/>
              </a:rPr>
              <a:t>after </a:t>
            </a:r>
            <a:r>
              <a:rPr lang="en-US" sz="1800" dirty="0">
                <a:latin typeface="Book Antiqua" pitchFamily="18" charset="0"/>
                <a:cs typeface="Andalus" pitchFamily="2" charset="-78"/>
              </a:rPr>
              <a:t>the mandatory prayers </a:t>
            </a:r>
            <a:r>
              <a:rPr lang="en-US" sz="1800" dirty="0" smtClean="0">
                <a:latin typeface="Book Antiqua" pitchFamily="18" charset="0"/>
                <a:cs typeface="Andalus" pitchFamily="2" charset="-78"/>
              </a:rPr>
              <a:t>and </a:t>
            </a:r>
            <a:endParaRPr lang="en-US" sz="1800" dirty="0">
              <a:latin typeface="Book Antiqua" pitchFamily="18" charset="0"/>
              <a:cs typeface="Andalus" pitchFamily="2" charset="-78"/>
            </a:endParaRPr>
          </a:p>
          <a:p>
            <a:pPr algn="just" fontAlgn="auto">
              <a:lnSpc>
                <a:spcPct val="90000"/>
              </a:lnSpc>
              <a:spcAft>
                <a:spcPts val="0"/>
              </a:spcAft>
              <a:buFontTx/>
              <a:buNone/>
              <a:defRPr/>
            </a:pPr>
            <a:r>
              <a:rPr lang="en-US" sz="1800" dirty="0">
                <a:latin typeface="Book Antiqua" pitchFamily="18" charset="0"/>
                <a:cs typeface="Andalus" pitchFamily="2" charset="-78"/>
              </a:rPr>
              <a:t>	f)</a:t>
            </a:r>
            <a:r>
              <a:rPr lang="ar-SA" sz="1800" dirty="0">
                <a:latin typeface="Book Antiqua" pitchFamily="18" charset="0"/>
                <a:cs typeface="Andalus" pitchFamily="2" charset="-78"/>
              </a:rPr>
              <a:t>	</a:t>
            </a:r>
            <a:r>
              <a:rPr lang="en-US" sz="1800" dirty="0" smtClean="0">
                <a:latin typeface="Book Antiqua" pitchFamily="18" charset="0"/>
                <a:cs typeface="Andalus" pitchFamily="2" charset="-78"/>
              </a:rPr>
              <a:t>in </a:t>
            </a:r>
            <a:r>
              <a:rPr lang="en-US" sz="1800" dirty="0">
                <a:latin typeface="Book Antiqua" pitchFamily="18" charset="0"/>
                <a:cs typeface="Andalus" pitchFamily="2" charset="-78"/>
              </a:rPr>
              <a:t>as-</a:t>
            </a:r>
            <a:r>
              <a:rPr lang="en-US" sz="1800" dirty="0" err="1">
                <a:latin typeface="Book Antiqua" pitchFamily="18" charset="0"/>
                <a:cs typeface="Andalus" pitchFamily="2" charset="-78"/>
              </a:rPr>
              <a:t>Sahar</a:t>
            </a:r>
            <a:r>
              <a:rPr lang="en-US" sz="1800" dirty="0">
                <a:latin typeface="Book Antiqua" pitchFamily="18" charset="0"/>
                <a:cs typeface="Andalus" pitchFamily="2" charset="-78"/>
              </a:rPr>
              <a:t> (pre-dawn) </a:t>
            </a:r>
            <a:r>
              <a:rPr lang="en-US" sz="1800" dirty="0" smtClean="0">
                <a:latin typeface="Book Antiqua" pitchFamily="18" charset="0"/>
                <a:cs typeface="Andalus" pitchFamily="2" charset="-78"/>
              </a:rPr>
              <a:t>and </a:t>
            </a:r>
            <a:endParaRPr lang="en-US" sz="1800" dirty="0">
              <a:latin typeface="Book Antiqua" pitchFamily="18" charset="0"/>
              <a:cs typeface="Andalus" pitchFamily="2" charset="-78"/>
            </a:endParaRPr>
          </a:p>
          <a:p>
            <a:pPr algn="just" fontAlgn="auto">
              <a:lnSpc>
                <a:spcPct val="90000"/>
              </a:lnSpc>
              <a:spcAft>
                <a:spcPts val="0"/>
              </a:spcAft>
              <a:buFontTx/>
              <a:buNone/>
              <a:defRPr/>
            </a:pPr>
            <a:r>
              <a:rPr lang="en-US" sz="1800" dirty="0">
                <a:latin typeface="Book Antiqua" pitchFamily="18" charset="0"/>
                <a:cs typeface="Andalus" pitchFamily="2" charset="-78"/>
              </a:rPr>
              <a:t>	g)</a:t>
            </a:r>
            <a:r>
              <a:rPr lang="ar-SA" sz="1800" dirty="0">
                <a:latin typeface="Book Antiqua" pitchFamily="18" charset="0"/>
                <a:cs typeface="Andalus" pitchFamily="2" charset="-78"/>
              </a:rPr>
              <a:t>	</a:t>
            </a:r>
            <a:r>
              <a:rPr lang="en-US" sz="1800" dirty="0" smtClean="0">
                <a:latin typeface="Book Antiqua" pitchFamily="18" charset="0"/>
                <a:cs typeface="Andalus" pitchFamily="2" charset="-78"/>
              </a:rPr>
              <a:t>during </a:t>
            </a:r>
            <a:r>
              <a:rPr lang="en-US" sz="1800" dirty="0">
                <a:latin typeface="Book Antiqua" pitchFamily="18" charset="0"/>
                <a:cs typeface="Andalus" pitchFamily="2" charset="-78"/>
              </a:rPr>
              <a:t>the approaching and departure of the </a:t>
            </a:r>
            <a:r>
              <a:rPr lang="en-US" sz="1800" dirty="0" smtClean="0">
                <a:latin typeface="Book Antiqua" pitchFamily="18" charset="0"/>
                <a:cs typeface="Andalus" pitchFamily="2" charset="-78"/>
              </a:rPr>
              <a:t>night </a:t>
            </a:r>
            <a:r>
              <a:rPr lang="en-US" sz="1800" dirty="0">
                <a:latin typeface="Book Antiqua" pitchFamily="18" charset="0"/>
                <a:cs typeface="Andalus" pitchFamily="2" charset="-78"/>
              </a:rPr>
              <a:t>and day.</a:t>
            </a:r>
          </a:p>
          <a:p>
            <a:pPr algn="just" fontAlgn="auto">
              <a:lnSpc>
                <a:spcPct val="90000"/>
              </a:lnSpc>
              <a:spcAft>
                <a:spcPts val="0"/>
              </a:spcAft>
              <a:buFont typeface="Arial" pitchFamily="34" charset="0"/>
              <a:buChar char="•"/>
              <a:defRPr/>
            </a:pPr>
            <a:endParaRPr lang="en-US" sz="1800" dirty="0">
              <a:latin typeface="Book Antiqua" pitchFamily="18" charset="0"/>
              <a:cs typeface="Andalus" pitchFamily="2" charset="-78"/>
            </a:endParaRPr>
          </a:p>
        </p:txBody>
      </p:sp>
    </p:spTree>
    <p:extLst>
      <p:ext uri="{BB962C8B-B14F-4D97-AF65-F5344CB8AC3E}">
        <p14:creationId xmlns:p14="http://schemas.microsoft.com/office/powerpoint/2010/main" val="22516504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52400" y="2285992"/>
            <a:ext cx="9525000" cy="1143008"/>
          </a:xfrm>
        </p:spPr>
        <p:txBody>
          <a:bodyPr rtlCol="0">
            <a:normAutofit fontScale="90000"/>
          </a:bodyPr>
          <a:lstStyle/>
          <a:p>
            <a:pPr fontAlgn="auto">
              <a:spcAft>
                <a:spcPts val="0"/>
              </a:spcAft>
              <a:defRPr/>
            </a:pPr>
            <a:r>
              <a:rPr lang="ar-SA" sz="3600" b="1" dirty="0">
                <a:latin typeface="Book Antiqua" pitchFamily="18" charset="0"/>
              </a:rPr>
              <a:t>باب دخول مكة</a:t>
            </a:r>
            <a:r>
              <a:rPr lang="en-US" sz="3600" b="1" dirty="0">
                <a:solidFill>
                  <a:srgbClr val="CC0000"/>
                </a:solidFill>
                <a:latin typeface="Book Antiqua" pitchFamily="18" charset="0"/>
              </a:rPr>
              <a:t/>
            </a:r>
            <a:br>
              <a:rPr lang="en-US" sz="3600" b="1" dirty="0">
                <a:solidFill>
                  <a:srgbClr val="CC0000"/>
                </a:solidFill>
                <a:latin typeface="Book Antiqua" pitchFamily="18" charset="0"/>
              </a:rPr>
            </a:br>
            <a:r>
              <a:rPr lang="en-US" sz="4000" b="1" dirty="0">
                <a:solidFill>
                  <a:srgbClr val="CC0000"/>
                </a:solidFill>
                <a:latin typeface="Book Antiqua" pitchFamily="18" charset="0"/>
              </a:rPr>
              <a:t>Chapter of entering </a:t>
            </a:r>
            <a:r>
              <a:rPr lang="en-US" sz="4000" b="1" dirty="0" err="1">
                <a:solidFill>
                  <a:srgbClr val="CC0000"/>
                </a:solidFill>
                <a:latin typeface="Book Antiqua" pitchFamily="18" charset="0"/>
              </a:rPr>
              <a:t>Maccah</a:t>
            </a:r>
            <a:endParaRPr lang="en-US" sz="4000" b="1" dirty="0">
              <a:solidFill>
                <a:srgbClr val="CC0000"/>
              </a:solidFill>
              <a:latin typeface="Book Antiqua" pitchFamily="18" charset="0"/>
            </a:endParaRPr>
          </a:p>
        </p:txBody>
      </p:sp>
    </p:spTree>
    <p:extLst>
      <p:ext uri="{BB962C8B-B14F-4D97-AF65-F5344CB8AC3E}">
        <p14:creationId xmlns:p14="http://schemas.microsoft.com/office/powerpoint/2010/main" val="22494206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6" name="Content Placeholder 5"/>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122" name="Picture 2" descr="L:\Documents\Pictures\Al-'Umdah\0561\022.JPG"/>
          <p:cNvPicPr>
            <a:picLocks noGrp="1" noChangeAspect="1" noChangeArrowheads="1"/>
          </p:cNvPicPr>
          <p:nvPr>
            <p:ph sz="half" idx="2"/>
          </p:nvPr>
        </p:nvPicPr>
        <p:blipFill>
          <a:blip r:embed="rId8" cstate="print"/>
          <a:srcRect/>
          <a:stretch>
            <a:fillRect/>
          </a:stretch>
        </p:blipFill>
        <p:spPr bwMode="auto">
          <a:xfrm>
            <a:off x="228600" y="190500"/>
            <a:ext cx="8686800" cy="65151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7" name="Notched Right Arrow 6"/>
          <p:cNvSpPr/>
          <p:nvPr/>
        </p:nvSpPr>
        <p:spPr>
          <a:xfrm>
            <a:off x="0" y="4429132"/>
            <a:ext cx="842938" cy="500074"/>
          </a:xfrm>
          <a:prstGeom prst="notchedRightArrow">
            <a:avLst/>
          </a:prstGeom>
          <a:solidFill>
            <a:srgbClr val="CC0000"/>
          </a:solidFill>
        </p:spPr>
        <p:style>
          <a:lnRef idx="0">
            <a:schemeClr val="dk1"/>
          </a:lnRef>
          <a:fillRef idx="3">
            <a:schemeClr val="dk1"/>
          </a:fillRef>
          <a:effectRef idx="3">
            <a:schemeClr val="dk1"/>
          </a:effectRef>
          <a:fontRef idx="minor">
            <a:schemeClr val="lt1"/>
          </a:fontRef>
        </p:style>
        <p:txBody>
          <a:bodyPr rtlCol="0" anchor="ctr"/>
          <a:lstStyle/>
          <a:p>
            <a:pPr algn="ctr" fontAlgn="base">
              <a:spcBef>
                <a:spcPct val="0"/>
              </a:spcBef>
              <a:spcAft>
                <a:spcPct val="0"/>
              </a:spcAft>
            </a:pPr>
            <a:endParaRPr lang="en-US" dirty="0">
              <a:solidFill>
                <a:srgbClr val="FF0000"/>
              </a:solidFill>
            </a:endParaRPr>
          </a:p>
        </p:txBody>
      </p:sp>
    </p:spTree>
    <p:extLst>
      <p:ext uri="{BB962C8B-B14F-4D97-AF65-F5344CB8AC3E}">
        <p14:creationId xmlns:p14="http://schemas.microsoft.com/office/powerpoint/2010/main" val="2653770025"/>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Documents\Pictures\Al-'Umdah\Final\hajj_guide.jpg"/>
          <p:cNvPicPr>
            <a:picLocks noGrp="1" noChangeAspect="1" noChangeArrowheads="1"/>
          </p:cNvPicPr>
          <p:nvPr>
            <p:ph sz="half" idx="1"/>
          </p:nvPr>
        </p:nvPicPr>
        <p:blipFill>
          <a:blip r:embed="rId3" cstate="print"/>
          <a:srcRect r="2842"/>
          <a:stretch>
            <a:fillRect/>
          </a:stretch>
        </p:blipFill>
        <p:spPr bwMode="auto">
          <a:xfrm>
            <a:off x="3886200" y="-152400"/>
            <a:ext cx="5334000" cy="7109072"/>
          </a:xfrm>
          <a:prstGeom prst="rect">
            <a:avLst/>
          </a:prstGeom>
          <a:noFill/>
        </p:spPr>
      </p:pic>
      <p:pic>
        <p:nvPicPr>
          <p:cNvPr id="6" name="Picture 5"/>
          <p:cNvPicPr/>
          <p:nvPr/>
        </p:nvPicPr>
        <p:blipFill>
          <a:blip r:embed="rId4" cstate="print"/>
          <a:srcRect t="45477" r="11864" b="747"/>
          <a:stretch>
            <a:fillRect/>
          </a:stretch>
        </p:blipFill>
        <p:spPr bwMode="auto">
          <a:xfrm>
            <a:off x="0" y="0"/>
            <a:ext cx="3886200" cy="6858000"/>
          </a:xfrm>
          <a:prstGeom prst="rect">
            <a:avLst/>
          </a:prstGeom>
          <a:noFill/>
          <a:ln w="9525">
            <a:noFill/>
            <a:miter lim="800000"/>
            <a:headEnd/>
            <a:tailEnd/>
          </a:ln>
        </p:spPr>
      </p:pic>
    </p:spTree>
    <p:extLst>
      <p:ext uri="{BB962C8B-B14F-4D97-AF65-F5344CB8AC3E}">
        <p14:creationId xmlns:p14="http://schemas.microsoft.com/office/powerpoint/2010/main" val="3222419231"/>
      </p:ext>
    </p:extLst>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143000" y="1905000"/>
            <a:ext cx="6705600" cy="3352800"/>
          </a:xfrm>
        </p:spPr>
        <p:txBody>
          <a:bodyPr/>
          <a:lstStyle/>
          <a:p>
            <a:pPr marL="0" indent="0" algn="ctr">
              <a:buNone/>
            </a:pPr>
            <a:r>
              <a:rPr lang="en-US" sz="4800" dirty="0" smtClean="0"/>
              <a:t>Based on al-’</a:t>
            </a:r>
            <a:r>
              <a:rPr lang="en-US" sz="4800" dirty="0" err="1" smtClean="0"/>
              <a:t>Umdah</a:t>
            </a:r>
            <a:r>
              <a:rPr lang="en-US" sz="4800" dirty="0" smtClean="0"/>
              <a:t> </a:t>
            </a:r>
          </a:p>
          <a:p>
            <a:pPr marL="0" indent="0" algn="ctr">
              <a:buNone/>
            </a:pPr>
            <a:r>
              <a:rPr lang="en-US" sz="4800" dirty="0" smtClean="0"/>
              <a:t>by </a:t>
            </a:r>
          </a:p>
          <a:p>
            <a:pPr marL="0" indent="0" algn="ctr">
              <a:buNone/>
            </a:pPr>
            <a:r>
              <a:rPr lang="en-US" sz="4800" dirty="0" smtClean="0"/>
              <a:t>Imam Ibn </a:t>
            </a:r>
            <a:r>
              <a:rPr lang="en-US" sz="4800" dirty="0" err="1" smtClean="0"/>
              <a:t>Qudamah</a:t>
            </a:r>
            <a:endParaRPr lang="en-US" sz="4800" dirty="0" smtClean="0"/>
          </a:p>
          <a:p>
            <a:pPr marL="0" indent="0" algn="ctr">
              <a:buNone/>
            </a:pPr>
            <a:r>
              <a:rPr lang="en-US" sz="4800" dirty="0" smtClean="0">
                <a:sym typeface="AGA Arabesque"/>
              </a:rPr>
              <a:t> Means Consensus</a:t>
            </a:r>
            <a:endParaRPr lang="en-US" sz="4800" dirty="0" smtClean="0"/>
          </a:p>
          <a:p>
            <a:pPr algn="ctr"/>
            <a:endParaRPr lang="en-US" sz="4800" dirty="0"/>
          </a:p>
        </p:txBody>
      </p:sp>
    </p:spTree>
    <p:extLst>
      <p:ext uri="{BB962C8B-B14F-4D97-AF65-F5344CB8AC3E}">
        <p14:creationId xmlns:p14="http://schemas.microsoft.com/office/powerpoint/2010/main" val="1591904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erial Diagram of AlHaram.gif"/>
          <p:cNvPicPr>
            <a:picLocks noGrp="1" noChangeAspect="1"/>
          </p:cNvPicPr>
          <p:nvPr>
            <p:ph sz="half" idx="2"/>
          </p:nvPr>
        </p:nvPicPr>
        <p:blipFill>
          <a:blip r:embed="rId3" cstate="print"/>
          <a:stretch>
            <a:fillRect/>
          </a:stretch>
        </p:blipFill>
        <p:spPr>
          <a:xfrm>
            <a:off x="3571868" y="381000"/>
            <a:ext cx="5282439" cy="6024418"/>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5" name="Content Placeholder 4"/>
          <p:cNvSpPr>
            <a:spLocks noGrp="1"/>
          </p:cNvSpPr>
          <p:nvPr>
            <p:ph sz="half" idx="1"/>
          </p:nvPr>
        </p:nvSpPr>
        <p:spPr>
          <a:xfrm>
            <a:off x="-71470" y="0"/>
            <a:ext cx="3643306" cy="6858000"/>
          </a:xfrm>
        </p:spPr>
        <p:style>
          <a:lnRef idx="2">
            <a:schemeClr val="dk1">
              <a:shade val="50000"/>
            </a:schemeClr>
          </a:lnRef>
          <a:fillRef idx="1">
            <a:schemeClr val="dk1"/>
          </a:fillRef>
          <a:effectRef idx="0">
            <a:schemeClr val="dk1"/>
          </a:effectRef>
          <a:fontRef idx="minor">
            <a:schemeClr val="lt1"/>
          </a:fontRef>
        </p:style>
        <p:txBody>
          <a:bodyPr>
            <a:normAutofit/>
          </a:bodyPr>
          <a:lstStyle/>
          <a:p>
            <a:pPr>
              <a:buNone/>
            </a:pPr>
            <a:endParaRPr lang="en-US" sz="2000" dirty="0" smtClean="0"/>
          </a:p>
          <a:p>
            <a:pPr algn="r" rtl="1">
              <a:buNone/>
            </a:pPr>
            <a:r>
              <a:rPr lang="ar-SA" sz="2000" dirty="0" smtClean="0"/>
              <a:t>يستحب </a:t>
            </a:r>
            <a:r>
              <a:rPr lang="ar-SA" sz="2000" dirty="0"/>
              <a:t>أن يدخل مكة من أعلاها </a:t>
            </a:r>
            <a:endParaRPr lang="en-US" sz="2000" dirty="0"/>
          </a:p>
          <a:p>
            <a:pPr marL="119063" indent="4763" algn="l" rtl="0">
              <a:buNone/>
            </a:pPr>
            <a:r>
              <a:rPr lang="en-US" sz="2000" dirty="0"/>
              <a:t>It is preferable </a:t>
            </a:r>
            <a:r>
              <a:rPr lang="en-US" sz="2000" dirty="0" smtClean="0"/>
              <a:t>to </a:t>
            </a:r>
            <a:r>
              <a:rPr lang="en-US" sz="2000" dirty="0" smtClean="0">
                <a:solidFill>
                  <a:schemeClr val="accent6">
                    <a:lumMod val="75000"/>
                  </a:schemeClr>
                </a:solidFill>
              </a:rPr>
              <a:t>enter</a:t>
            </a:r>
            <a:r>
              <a:rPr lang="en-US" sz="2000" dirty="0" smtClean="0"/>
              <a:t> </a:t>
            </a:r>
            <a:r>
              <a:rPr lang="en-US" sz="2000" dirty="0" err="1">
                <a:solidFill>
                  <a:schemeClr val="bg1"/>
                </a:solidFill>
              </a:rPr>
              <a:t>Makkah</a:t>
            </a:r>
            <a:r>
              <a:rPr lang="en-US" sz="2000" dirty="0"/>
              <a:t> </a:t>
            </a:r>
            <a:r>
              <a:rPr lang="en-US" sz="2000" dirty="0">
                <a:solidFill>
                  <a:schemeClr val="accent6">
                    <a:lumMod val="75000"/>
                  </a:schemeClr>
                </a:solidFill>
              </a:rPr>
              <a:t>from</a:t>
            </a:r>
            <a:r>
              <a:rPr lang="en-US" sz="2000" dirty="0"/>
              <a:t> the </a:t>
            </a:r>
            <a:r>
              <a:rPr lang="en-US" sz="2000" dirty="0">
                <a:solidFill>
                  <a:schemeClr val="accent6">
                    <a:lumMod val="75000"/>
                  </a:schemeClr>
                </a:solidFill>
              </a:rPr>
              <a:t>northern </a:t>
            </a:r>
            <a:r>
              <a:rPr lang="en-US" sz="2000" dirty="0" smtClean="0">
                <a:solidFill>
                  <a:schemeClr val="accent6">
                    <a:lumMod val="75000"/>
                  </a:schemeClr>
                </a:solidFill>
              </a:rPr>
              <a:t>side</a:t>
            </a:r>
            <a:r>
              <a:rPr lang="en-US" sz="2000" dirty="0" smtClean="0"/>
              <a:t>.</a:t>
            </a:r>
            <a:endParaRPr lang="en-US" sz="2000" dirty="0"/>
          </a:p>
          <a:p>
            <a:pPr marL="119063" indent="4763">
              <a:buNone/>
            </a:pPr>
            <a:endParaRPr lang="en-US" sz="2000" dirty="0"/>
          </a:p>
          <a:p>
            <a:pPr marL="119063" indent="4763" algn="r" rtl="1">
              <a:buNone/>
            </a:pPr>
            <a:r>
              <a:rPr lang="ar-SA" sz="2000" dirty="0"/>
              <a:t>ويدخل المسجد من باب بني شيبة لأن </a:t>
            </a:r>
            <a:r>
              <a:rPr lang="ar-SA" sz="2000" dirty="0" smtClean="0"/>
              <a:t>النبي</a:t>
            </a:r>
            <a:r>
              <a:rPr lang="ar-EG" sz="2000" dirty="0" smtClean="0"/>
              <a:t> </a:t>
            </a:r>
            <a:r>
              <a:rPr lang="en-US" sz="2000" dirty="0" smtClean="0">
                <a:sym typeface="AGA Arabesque"/>
              </a:rPr>
              <a:t> </a:t>
            </a:r>
            <a:r>
              <a:rPr lang="ar-SA" sz="2000" dirty="0" smtClean="0"/>
              <a:t>دخل </a:t>
            </a:r>
            <a:r>
              <a:rPr lang="ar-SA" sz="2000" dirty="0"/>
              <a:t>منه. </a:t>
            </a:r>
            <a:endParaRPr lang="en-US" sz="2000" dirty="0"/>
          </a:p>
          <a:p>
            <a:pPr marL="119063" indent="4763" algn="l" rtl="0">
              <a:buNone/>
            </a:pPr>
            <a:r>
              <a:rPr lang="en-US" sz="2000" dirty="0"/>
              <a:t>And </a:t>
            </a:r>
            <a:r>
              <a:rPr lang="en-US" sz="2000" dirty="0" smtClean="0"/>
              <a:t> </a:t>
            </a:r>
            <a:r>
              <a:rPr lang="en-US" sz="2000" dirty="0" smtClean="0">
                <a:solidFill>
                  <a:schemeClr val="accent6">
                    <a:lumMod val="75000"/>
                  </a:schemeClr>
                </a:solidFill>
              </a:rPr>
              <a:t>enter</a:t>
            </a:r>
            <a:r>
              <a:rPr lang="en-US" sz="2000" dirty="0" smtClean="0"/>
              <a:t> </a:t>
            </a:r>
            <a:r>
              <a:rPr lang="en-US" sz="2000" dirty="0"/>
              <a:t>the </a:t>
            </a:r>
            <a:r>
              <a:rPr lang="en-US" sz="2000" dirty="0">
                <a:solidFill>
                  <a:schemeClr val="accent6">
                    <a:lumMod val="75000"/>
                  </a:schemeClr>
                </a:solidFill>
              </a:rPr>
              <a:t>masjid</a:t>
            </a:r>
            <a:r>
              <a:rPr lang="en-US" sz="2000" dirty="0"/>
              <a:t> from the </a:t>
            </a:r>
            <a:r>
              <a:rPr lang="en-US" sz="2000" dirty="0">
                <a:solidFill>
                  <a:schemeClr val="accent6">
                    <a:lumMod val="75000"/>
                  </a:schemeClr>
                </a:solidFill>
              </a:rPr>
              <a:t>gate</a:t>
            </a:r>
            <a:r>
              <a:rPr lang="en-US" sz="2000" dirty="0"/>
              <a:t> of </a:t>
            </a:r>
            <a:r>
              <a:rPr lang="en-US" sz="2000" dirty="0">
                <a:solidFill>
                  <a:schemeClr val="accent6">
                    <a:lumMod val="75000"/>
                  </a:schemeClr>
                </a:solidFill>
              </a:rPr>
              <a:t>Abi Shaybah</a:t>
            </a:r>
            <a:r>
              <a:rPr lang="en-US" sz="2000" dirty="0"/>
              <a:t>, since the </a:t>
            </a:r>
            <a:r>
              <a:rPr lang="en-US" sz="2000" dirty="0">
                <a:solidFill>
                  <a:schemeClr val="accent6">
                    <a:lumMod val="75000"/>
                  </a:schemeClr>
                </a:solidFill>
              </a:rPr>
              <a:t>Prophet</a:t>
            </a:r>
            <a:r>
              <a:rPr lang="en-US" sz="2000" dirty="0"/>
              <a:t> </a:t>
            </a:r>
            <a:r>
              <a:rPr lang="en-US" sz="2000" dirty="0">
                <a:sym typeface="AGA Arabesque"/>
              </a:rPr>
              <a:t></a:t>
            </a:r>
            <a:r>
              <a:rPr lang="en-US" sz="2000" dirty="0"/>
              <a:t> </a:t>
            </a:r>
            <a:r>
              <a:rPr lang="en-US" sz="2000" dirty="0">
                <a:solidFill>
                  <a:schemeClr val="accent6">
                    <a:lumMod val="75000"/>
                  </a:schemeClr>
                </a:solidFill>
              </a:rPr>
              <a:t>entered</a:t>
            </a:r>
            <a:r>
              <a:rPr lang="en-US" sz="2000" dirty="0"/>
              <a:t> from </a:t>
            </a:r>
            <a:r>
              <a:rPr lang="en-US" sz="2000" dirty="0" smtClean="0"/>
              <a:t>there.</a:t>
            </a:r>
          </a:p>
          <a:p>
            <a:pPr marL="119063" indent="4763" algn="l" rtl="0">
              <a:buNone/>
            </a:pPr>
            <a:endParaRPr lang="en-US" sz="2000" dirty="0"/>
          </a:p>
          <a:p>
            <a:pPr marL="119063" indent="4763" algn="r" rtl="1">
              <a:buNone/>
            </a:pPr>
            <a:r>
              <a:rPr lang="ar-SA" sz="2000" dirty="0" smtClean="0"/>
              <a:t>فإذا رأى البيت رفع يديه وكبر الله وحمده ودعا </a:t>
            </a:r>
            <a:endParaRPr lang="en-US" sz="2000" dirty="0" smtClean="0"/>
          </a:p>
          <a:p>
            <a:pPr marL="119063" indent="4763" algn="l" rtl="0">
              <a:buNone/>
            </a:pPr>
            <a:r>
              <a:rPr lang="en-US" sz="2000" dirty="0" smtClean="0"/>
              <a:t>Once he </a:t>
            </a:r>
            <a:r>
              <a:rPr lang="en-US" sz="2000" dirty="0" smtClean="0">
                <a:solidFill>
                  <a:schemeClr val="accent6">
                    <a:lumMod val="75000"/>
                  </a:schemeClr>
                </a:solidFill>
              </a:rPr>
              <a:t>sees</a:t>
            </a:r>
            <a:r>
              <a:rPr lang="en-US" sz="2000" dirty="0" smtClean="0"/>
              <a:t> the </a:t>
            </a:r>
            <a:r>
              <a:rPr lang="en-US" sz="2000" dirty="0" smtClean="0">
                <a:solidFill>
                  <a:schemeClr val="accent6">
                    <a:lumMod val="75000"/>
                  </a:schemeClr>
                </a:solidFill>
              </a:rPr>
              <a:t>house</a:t>
            </a:r>
            <a:r>
              <a:rPr lang="en-US" sz="2000" dirty="0" smtClean="0"/>
              <a:t>, </a:t>
            </a:r>
            <a:r>
              <a:rPr lang="en-US" sz="2000" dirty="0" smtClean="0">
                <a:solidFill>
                  <a:schemeClr val="accent6">
                    <a:lumMod val="75000"/>
                  </a:schemeClr>
                </a:solidFill>
              </a:rPr>
              <a:t>raises</a:t>
            </a:r>
            <a:r>
              <a:rPr lang="en-US" sz="2000" dirty="0" smtClean="0"/>
              <a:t> his </a:t>
            </a:r>
            <a:r>
              <a:rPr lang="en-US" sz="2000" dirty="0" smtClean="0">
                <a:solidFill>
                  <a:schemeClr val="accent6">
                    <a:lumMod val="75000"/>
                  </a:schemeClr>
                </a:solidFill>
              </a:rPr>
              <a:t>hands</a:t>
            </a:r>
            <a:r>
              <a:rPr lang="en-US" sz="2000" dirty="0" smtClean="0"/>
              <a:t>, says ‘</a:t>
            </a:r>
            <a:r>
              <a:rPr lang="en-US" sz="2000" dirty="0" err="1" smtClean="0">
                <a:solidFill>
                  <a:schemeClr val="accent6">
                    <a:lumMod val="75000"/>
                  </a:schemeClr>
                </a:solidFill>
              </a:rPr>
              <a:t>Allahu</a:t>
            </a:r>
            <a:r>
              <a:rPr lang="en-US" sz="2000" dirty="0" smtClean="0">
                <a:solidFill>
                  <a:schemeClr val="accent6">
                    <a:lumMod val="75000"/>
                  </a:schemeClr>
                </a:solidFill>
              </a:rPr>
              <a:t> Akbar</a:t>
            </a:r>
            <a:r>
              <a:rPr lang="en-US" sz="2000" dirty="0" smtClean="0"/>
              <a:t>, </a:t>
            </a:r>
            <a:r>
              <a:rPr lang="en-US" sz="2000" dirty="0" smtClean="0">
                <a:solidFill>
                  <a:schemeClr val="accent6">
                    <a:lumMod val="75000"/>
                  </a:schemeClr>
                </a:solidFill>
              </a:rPr>
              <a:t>praises</a:t>
            </a:r>
            <a:r>
              <a:rPr lang="en-US" sz="2000" dirty="0" smtClean="0"/>
              <a:t> Allah and </a:t>
            </a:r>
            <a:r>
              <a:rPr lang="en-US" sz="2000" dirty="0" smtClean="0">
                <a:solidFill>
                  <a:schemeClr val="accent6">
                    <a:lumMod val="75000"/>
                  </a:schemeClr>
                </a:solidFill>
              </a:rPr>
              <a:t>supplicates</a:t>
            </a:r>
            <a:r>
              <a:rPr lang="en-US" sz="2000" dirty="0" smtClean="0"/>
              <a:t>.</a:t>
            </a:r>
          </a:p>
        </p:txBody>
      </p:sp>
    </p:spTree>
    <p:extLst>
      <p:ext uri="{BB962C8B-B14F-4D97-AF65-F5344CB8AC3E}">
        <p14:creationId xmlns:p14="http://schemas.microsoft.com/office/powerpoint/2010/main" val="3417142230"/>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First </a:t>
            </a:r>
            <a:r>
              <a:rPr lang="en-US" b="1" dirty="0" err="1" smtClean="0"/>
              <a:t>Tawaaf</a:t>
            </a:r>
            <a:endParaRPr lang="ar-EG" dirty="0"/>
          </a:p>
        </p:txBody>
      </p:sp>
      <p:sp>
        <p:nvSpPr>
          <p:cNvPr id="5" name="Content Placeholder 4"/>
          <p:cNvSpPr>
            <a:spLocks noGrp="1"/>
          </p:cNvSpPr>
          <p:nvPr>
            <p:ph type="body" sz="quarter" idx="10"/>
          </p:nvPr>
        </p:nvSpPr>
        <p:spPr>
          <a:xfrm>
            <a:off x="-32" y="1357299"/>
            <a:ext cx="8715436" cy="2071701"/>
          </a:xfrm>
        </p:spPr>
        <p:txBody>
          <a:bodyPr>
            <a:normAutofit/>
          </a:bodyPr>
          <a:lstStyle/>
          <a:p>
            <a:pPr marL="61913" indent="-3175" algn="r" rtl="1">
              <a:buNone/>
            </a:pPr>
            <a:r>
              <a:rPr lang="ar-SA" sz="2400" dirty="0" smtClean="0"/>
              <a:t>ثم يبتدئ بطواف العمرة إن كان معتمراً، أو بطواف القدوم إن كان مفرداً أو قارناً </a:t>
            </a:r>
            <a:endParaRPr lang="en-US" sz="2400" dirty="0" smtClean="0"/>
          </a:p>
          <a:p>
            <a:pPr marL="61913" indent="-3175">
              <a:buNone/>
            </a:pPr>
            <a:r>
              <a:rPr lang="en-US" sz="2400" dirty="0" smtClean="0"/>
              <a:t>And then he starts with the circumambulation of the ‘</a:t>
            </a:r>
            <a:r>
              <a:rPr lang="en-US" sz="2400" dirty="0" err="1" smtClean="0"/>
              <a:t>Umrah</a:t>
            </a:r>
            <a:r>
              <a:rPr lang="en-US" sz="2400" dirty="0" smtClean="0"/>
              <a:t> (if doing ‘</a:t>
            </a:r>
            <a:r>
              <a:rPr lang="en-US" sz="2400" dirty="0" err="1" smtClean="0"/>
              <a:t>Umrah</a:t>
            </a:r>
            <a:r>
              <a:rPr lang="en-US" sz="2400" dirty="0" smtClean="0"/>
              <a:t>) or that of the arrival (</a:t>
            </a:r>
            <a:r>
              <a:rPr lang="en-US" sz="2400" dirty="0" err="1" smtClean="0"/>
              <a:t>tawaaf</a:t>
            </a:r>
            <a:r>
              <a:rPr lang="en-US" sz="2400" dirty="0" smtClean="0"/>
              <a:t> al-</a:t>
            </a:r>
            <a:r>
              <a:rPr lang="en-US" sz="2400" dirty="0" err="1" smtClean="0"/>
              <a:t>qudoom</a:t>
            </a:r>
            <a:r>
              <a:rPr lang="en-US" sz="2400" dirty="0" smtClean="0"/>
              <a:t>) if he was performing </a:t>
            </a:r>
            <a:r>
              <a:rPr lang="en-US" sz="2400" dirty="0" err="1" smtClean="0"/>
              <a:t>ifraad</a:t>
            </a:r>
            <a:r>
              <a:rPr lang="en-US" sz="2400" dirty="0" smtClean="0"/>
              <a:t> (Hajj alone) or </a:t>
            </a:r>
            <a:r>
              <a:rPr lang="en-US" sz="2400" dirty="0" err="1" smtClean="0"/>
              <a:t>qiraan</a:t>
            </a:r>
            <a:r>
              <a:rPr lang="en-US" sz="2400" dirty="0" smtClean="0"/>
              <a:t> (Hajj and ‘</a:t>
            </a:r>
            <a:r>
              <a:rPr lang="en-US" sz="2400" dirty="0" err="1" smtClean="0"/>
              <a:t>Umrah</a:t>
            </a:r>
            <a:r>
              <a:rPr lang="en-US" sz="2400" dirty="0" smtClean="0"/>
              <a:t> simultaneously.)</a:t>
            </a:r>
          </a:p>
        </p:txBody>
      </p:sp>
      <p:pic>
        <p:nvPicPr>
          <p:cNvPr id="9" name="Content Placeholder 8" descr="Hajj"/>
          <p:cNvPicPr>
            <a:picLocks noGrp="1"/>
          </p:cNvPicPr>
          <p:nvPr>
            <p:ph sz="half" idx="4294967295"/>
          </p:nvPr>
        </p:nvPicPr>
        <p:blipFill>
          <a:blip r:embed="rId3" cstate="print"/>
          <a:srcRect l="30070" t="5353" r="5356" b="28000"/>
          <a:stretch>
            <a:fillRect/>
          </a:stretch>
        </p:blipFill>
        <p:spPr bwMode="auto">
          <a:xfrm>
            <a:off x="6357950" y="3929066"/>
            <a:ext cx="2071687" cy="1857375"/>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7" name="Rectangle 6"/>
          <p:cNvSpPr/>
          <p:nvPr/>
        </p:nvSpPr>
        <p:spPr>
          <a:xfrm>
            <a:off x="428596" y="3714752"/>
            <a:ext cx="5643602" cy="2308324"/>
          </a:xfrm>
          <a:prstGeom prst="rect">
            <a:avLst/>
          </a:prstGeom>
        </p:spPr>
        <p:txBody>
          <a:bodyPr wrap="square">
            <a:spAutoFit/>
          </a:bodyPr>
          <a:lstStyle/>
          <a:p>
            <a:pPr marL="58738" fontAlgn="base">
              <a:spcBef>
                <a:spcPct val="0"/>
              </a:spcBef>
              <a:spcAft>
                <a:spcPct val="0"/>
              </a:spcAft>
            </a:pPr>
            <a:r>
              <a:rPr lang="ar-SA" sz="2400" dirty="0" smtClean="0">
                <a:solidFill>
                  <a:prstClr val="black"/>
                </a:solidFill>
                <a:latin typeface="Arial" charset="0"/>
              </a:rPr>
              <a:t>فيضطبع برادئه فيجعل وسطه تحت عاتقه الأيمن وطرفيه على عاتقه الأيسر </a:t>
            </a:r>
            <a:endParaRPr lang="en-US" sz="2400" dirty="0" smtClean="0">
              <a:solidFill>
                <a:prstClr val="black"/>
              </a:solidFill>
              <a:latin typeface="Arial" charset="0"/>
              <a:cs typeface="Arial" charset="0"/>
            </a:endParaRPr>
          </a:p>
          <a:p>
            <a:pPr marL="3175" indent="-3175" algn="l" fontAlgn="base">
              <a:spcBef>
                <a:spcPct val="0"/>
              </a:spcBef>
              <a:spcAft>
                <a:spcPct val="0"/>
              </a:spcAft>
              <a:tabLst>
                <a:tab pos="5943600" algn="l"/>
              </a:tabLst>
            </a:pPr>
            <a:r>
              <a:rPr lang="en-US" sz="2400" dirty="0" smtClean="0">
                <a:solidFill>
                  <a:prstClr val="black"/>
                </a:solidFill>
                <a:latin typeface="Arial" charset="0"/>
                <a:cs typeface="Arial" charset="0"/>
              </a:rPr>
              <a:t>He makes </a:t>
            </a:r>
            <a:r>
              <a:rPr lang="en-US" sz="2400" dirty="0" err="1" smtClean="0">
                <a:solidFill>
                  <a:prstClr val="black"/>
                </a:solidFill>
                <a:latin typeface="Arial" charset="0"/>
                <a:cs typeface="Arial" charset="0"/>
              </a:rPr>
              <a:t>idtiba</a:t>
            </a:r>
            <a:r>
              <a:rPr lang="en-US" sz="2400" dirty="0" smtClean="0">
                <a:solidFill>
                  <a:prstClr val="black"/>
                </a:solidFill>
                <a:latin typeface="Arial" charset="0"/>
                <a:cs typeface="Arial" charset="0"/>
              </a:rPr>
              <a:t>’ with his upper garment and puts the middle of it underneath his right shoulder and the two ends over his left shoulder.   </a:t>
            </a:r>
          </a:p>
        </p:txBody>
      </p:sp>
    </p:spTree>
    <p:extLst>
      <p:ext uri="{BB962C8B-B14F-4D97-AF65-F5344CB8AC3E}">
        <p14:creationId xmlns:p14="http://schemas.microsoft.com/office/powerpoint/2010/main" val="31710202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L:\Documents\Pictures\Al-'Umdah\Final\kaaba.jpg"/>
          <p:cNvPicPr>
            <a:picLocks noGrp="1" noChangeAspect="1" noChangeArrowheads="1"/>
          </p:cNvPicPr>
          <p:nvPr>
            <p:ph sz="half" idx="2"/>
          </p:nvPr>
        </p:nvPicPr>
        <p:blipFill>
          <a:blip r:embed="rId3" cstate="print"/>
          <a:srcRect/>
          <a:stretch>
            <a:fillRect/>
          </a:stretch>
        </p:blipFill>
        <p:spPr bwMode="auto">
          <a:xfrm>
            <a:off x="2971800" y="0"/>
            <a:ext cx="6629400" cy="7086600"/>
          </a:xfrm>
          <a:prstGeom prst="rect">
            <a:avLst/>
          </a:prstGeom>
          <a:noFill/>
        </p:spPr>
      </p:pic>
      <p:sp>
        <p:nvSpPr>
          <p:cNvPr id="3" name="Content Placeholder 2"/>
          <p:cNvSpPr>
            <a:spLocks noGrp="1"/>
          </p:cNvSpPr>
          <p:nvPr>
            <p:ph sz="half" idx="1"/>
          </p:nvPr>
        </p:nvSpPr>
        <p:spPr>
          <a:xfrm>
            <a:off x="0" y="0"/>
            <a:ext cx="3124200" cy="7086600"/>
          </a:xfrm>
        </p:spPr>
        <p:style>
          <a:lnRef idx="1">
            <a:schemeClr val="dk1"/>
          </a:lnRef>
          <a:fillRef idx="3">
            <a:schemeClr val="dk1"/>
          </a:fillRef>
          <a:effectRef idx="2">
            <a:schemeClr val="dk1"/>
          </a:effectRef>
          <a:fontRef idx="minor">
            <a:schemeClr val="lt1"/>
          </a:fontRef>
        </p:style>
        <p:txBody>
          <a:bodyPr>
            <a:normAutofit fontScale="92500" lnSpcReduction="20000"/>
          </a:bodyPr>
          <a:lstStyle/>
          <a:p>
            <a:endParaRPr lang="en-US" dirty="0" smtClean="0"/>
          </a:p>
          <a:p>
            <a:pPr marL="53975" indent="1588" algn="r" rtl="1">
              <a:buNone/>
            </a:pPr>
            <a:r>
              <a:rPr lang="ar-SA" dirty="0" smtClean="0"/>
              <a:t>ويبدأ بالحجر الأسود فيستلمه ويقبله ويقول: بسم الله والله أكبر، اللهم إيماناً بك وتصديقاً بكتابك ووفاء بعهدك واتباعاً لسنة نبيك محمد صلى الله عليه وسلم. </a:t>
            </a:r>
            <a:endParaRPr lang="en-US" dirty="0" smtClean="0"/>
          </a:p>
          <a:p>
            <a:pPr marL="53975" indent="1588" algn="l" rtl="0">
              <a:buNone/>
            </a:pPr>
            <a:r>
              <a:rPr lang="en-US" dirty="0" smtClean="0"/>
              <a:t>And he starts at the black stone and places his hand on it </a:t>
            </a:r>
            <a:r>
              <a:rPr lang="en-US" dirty="0" smtClean="0">
                <a:sym typeface="AGA Arabesque"/>
              </a:rPr>
              <a:t></a:t>
            </a:r>
            <a:r>
              <a:rPr lang="en-US" dirty="0" smtClean="0"/>
              <a:t> and kisses it </a:t>
            </a:r>
            <a:r>
              <a:rPr lang="en-US" dirty="0" smtClean="0">
                <a:sym typeface="AGA Arabesque"/>
              </a:rPr>
              <a:t></a:t>
            </a:r>
            <a:r>
              <a:rPr lang="en-US" dirty="0" smtClean="0"/>
              <a:t> and says: (Bismillah and Allahu Akbar; O Allah, out of faith in You and to show belief in Your book, fulfill Your covenant and follow the Sunnah of Your prophet, Muhammad </a:t>
            </a:r>
            <a:r>
              <a:rPr lang="en-US" dirty="0" smtClean="0">
                <a:sym typeface="AGA Arabesque"/>
              </a:rPr>
              <a:t></a:t>
            </a:r>
            <a:r>
              <a:rPr lang="en-US" dirty="0" smtClean="0"/>
              <a:t>.” </a:t>
            </a:r>
          </a:p>
          <a:p>
            <a:pPr algn="l" rtl="0"/>
            <a:endParaRPr lang="ar-EG" dirty="0"/>
          </a:p>
        </p:txBody>
      </p:sp>
    </p:spTree>
    <p:extLst>
      <p:ext uri="{BB962C8B-B14F-4D97-AF65-F5344CB8AC3E}">
        <p14:creationId xmlns:p14="http://schemas.microsoft.com/office/powerpoint/2010/main" val="1826467225"/>
      </p:ext>
    </p:extLst>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L:\Documents\Pictures\Al-'Umdah\Final\kaaba_diagram.jpg"/>
          <p:cNvPicPr>
            <a:picLocks noGrp="1" noChangeAspect="1" noChangeArrowheads="1"/>
          </p:cNvPicPr>
          <p:nvPr>
            <p:ph sz="half" idx="1"/>
          </p:nvPr>
        </p:nvPicPr>
        <p:blipFill>
          <a:blip r:embed="rId3" cstate="print"/>
          <a:srcRect/>
          <a:stretch>
            <a:fillRect/>
          </a:stretch>
        </p:blipFill>
        <p:spPr bwMode="auto">
          <a:xfrm>
            <a:off x="237673" y="304486"/>
            <a:ext cx="6239327" cy="6172514"/>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4" name="Content Placeholder 3"/>
          <p:cNvSpPr>
            <a:spLocks noGrp="1"/>
          </p:cNvSpPr>
          <p:nvPr>
            <p:ph sz="half" idx="2"/>
          </p:nvPr>
        </p:nvSpPr>
        <p:spPr>
          <a:xfrm>
            <a:off x="6400800" y="0"/>
            <a:ext cx="2895600" cy="6858000"/>
          </a:xfrm>
        </p:spPr>
        <p:style>
          <a:lnRef idx="1">
            <a:schemeClr val="dk1"/>
          </a:lnRef>
          <a:fillRef idx="3">
            <a:schemeClr val="dk1"/>
          </a:fillRef>
          <a:effectRef idx="2">
            <a:schemeClr val="dk1"/>
          </a:effectRef>
          <a:fontRef idx="minor">
            <a:schemeClr val="lt1"/>
          </a:fontRef>
        </p:style>
        <p:txBody>
          <a:bodyPr>
            <a:noAutofit/>
          </a:bodyPr>
          <a:lstStyle/>
          <a:p>
            <a:pPr marL="514350" indent="-514350" algn="l" rtl="0">
              <a:buFont typeface="+mj-lt"/>
              <a:buAutoNum type="arabicPeriod"/>
            </a:pPr>
            <a:endParaRPr lang="en-US" sz="1400" dirty="0" smtClean="0"/>
          </a:p>
          <a:p>
            <a:pPr marL="285750" indent="-285750" algn="l" rtl="0">
              <a:buFont typeface="+mj-lt"/>
              <a:buAutoNum type="arabicPeriod"/>
            </a:pPr>
            <a:r>
              <a:rPr lang="en-US" sz="2000" dirty="0" err="1" smtClean="0"/>
              <a:t>Alhajar</a:t>
            </a:r>
            <a:r>
              <a:rPr lang="en-US" sz="2000" dirty="0" smtClean="0"/>
              <a:t> al-Aswad</a:t>
            </a:r>
          </a:p>
          <a:p>
            <a:pPr marL="285750" indent="-285750" algn="l" rtl="0">
              <a:buFont typeface="+mj-lt"/>
              <a:buAutoNum type="arabicPeriod"/>
            </a:pPr>
            <a:r>
              <a:rPr lang="en-US" sz="2000" dirty="0" err="1" smtClean="0"/>
              <a:t>Kaaba</a:t>
            </a:r>
            <a:r>
              <a:rPr lang="en-US" sz="2000" dirty="0" smtClean="0"/>
              <a:t> Door</a:t>
            </a:r>
          </a:p>
          <a:p>
            <a:pPr marL="285750" indent="-285750" algn="l" rtl="0">
              <a:buFont typeface="+mj-lt"/>
              <a:buAutoNum type="arabicPeriod"/>
            </a:pPr>
            <a:r>
              <a:rPr lang="en-US" sz="2000" dirty="0" err="1" smtClean="0"/>
              <a:t>Meezaab</a:t>
            </a:r>
            <a:r>
              <a:rPr lang="en-US" sz="2000" dirty="0" smtClean="0"/>
              <a:t> (Rain Spout)</a:t>
            </a:r>
          </a:p>
          <a:p>
            <a:pPr marL="285750" indent="-285750" algn="l" rtl="0">
              <a:buFont typeface="+mj-lt"/>
              <a:buAutoNum type="arabicPeriod"/>
            </a:pPr>
            <a:r>
              <a:rPr lang="en-US" sz="2000" dirty="0" err="1" smtClean="0"/>
              <a:t>Shadharwaan</a:t>
            </a:r>
            <a:r>
              <a:rPr lang="en-US" sz="2000" dirty="0" smtClean="0"/>
              <a:t> (Buttress)</a:t>
            </a:r>
          </a:p>
          <a:p>
            <a:pPr marL="285750" indent="-285750" algn="l" rtl="0">
              <a:buFont typeface="+mj-lt"/>
              <a:buAutoNum type="arabicPeriod"/>
            </a:pPr>
            <a:r>
              <a:rPr lang="en-US" sz="2000" dirty="0" err="1" smtClean="0"/>
              <a:t>Hijr</a:t>
            </a:r>
            <a:r>
              <a:rPr lang="en-US" sz="2000" dirty="0" smtClean="0"/>
              <a:t> </a:t>
            </a:r>
            <a:r>
              <a:rPr lang="en-US" sz="2000" dirty="0" err="1" smtClean="0"/>
              <a:t>Ismael</a:t>
            </a:r>
            <a:endParaRPr lang="en-US" sz="2000" dirty="0" smtClean="0"/>
          </a:p>
          <a:p>
            <a:pPr marL="285750" indent="-285750" algn="l" rtl="0">
              <a:buFont typeface="+mj-lt"/>
              <a:buAutoNum type="arabicPeriod"/>
            </a:pPr>
            <a:r>
              <a:rPr lang="en-US" sz="2000" dirty="0" smtClean="0"/>
              <a:t>Al-Multazam</a:t>
            </a:r>
          </a:p>
          <a:p>
            <a:pPr marL="285750" indent="-285750" algn="l" rtl="0">
              <a:buFont typeface="+mj-lt"/>
              <a:buAutoNum type="arabicPeriod"/>
            </a:pPr>
            <a:r>
              <a:rPr lang="en-US" sz="2000" dirty="0" err="1" smtClean="0"/>
              <a:t>Maqaam</a:t>
            </a:r>
            <a:r>
              <a:rPr lang="en-US" sz="2000" dirty="0" smtClean="0"/>
              <a:t> </a:t>
            </a:r>
            <a:r>
              <a:rPr lang="en-US" sz="2000" dirty="0" err="1" smtClean="0"/>
              <a:t>Ibraheem</a:t>
            </a:r>
            <a:endParaRPr lang="en-US" sz="2000" dirty="0" smtClean="0"/>
          </a:p>
          <a:p>
            <a:pPr marL="285750" indent="-285750" algn="l" rtl="0">
              <a:buFont typeface="+mj-lt"/>
              <a:buAutoNum type="arabicPeriod"/>
            </a:pPr>
            <a:r>
              <a:rPr lang="en-US" sz="2000" dirty="0" err="1" smtClean="0"/>
              <a:t>Rukn</a:t>
            </a:r>
            <a:r>
              <a:rPr lang="en-US" sz="2000" dirty="0" smtClean="0"/>
              <a:t> al-Hajar</a:t>
            </a:r>
          </a:p>
          <a:p>
            <a:pPr marL="285750" indent="-285750" algn="l" rtl="0">
              <a:buFont typeface="+mj-lt"/>
              <a:buAutoNum type="arabicPeriod"/>
            </a:pPr>
            <a:r>
              <a:rPr lang="en-US" sz="2000" dirty="0" err="1" smtClean="0"/>
              <a:t>Ar-rukn</a:t>
            </a:r>
            <a:r>
              <a:rPr lang="en-US" sz="2000" dirty="0" smtClean="0"/>
              <a:t> al-</a:t>
            </a:r>
            <a:r>
              <a:rPr lang="en-US" sz="2000" dirty="0" err="1" smtClean="0"/>
              <a:t>Yamaani</a:t>
            </a:r>
            <a:r>
              <a:rPr lang="en-US" sz="2000" dirty="0" smtClean="0"/>
              <a:t> (Yemeni Corner)</a:t>
            </a:r>
          </a:p>
          <a:p>
            <a:pPr marL="285750" indent="-285750" algn="l" rtl="0">
              <a:buFont typeface="+mj-lt"/>
              <a:buAutoNum type="arabicPeriod"/>
            </a:pPr>
            <a:r>
              <a:rPr lang="en-US" sz="2000" dirty="0" err="1" smtClean="0"/>
              <a:t>Ar-Rukn</a:t>
            </a:r>
            <a:r>
              <a:rPr lang="en-US" sz="2000" dirty="0" smtClean="0"/>
              <a:t> Ash-</a:t>
            </a:r>
            <a:r>
              <a:rPr lang="en-US" sz="2000" dirty="0" err="1" smtClean="0"/>
              <a:t>Shami</a:t>
            </a:r>
            <a:endParaRPr lang="en-US" sz="2000" dirty="0" smtClean="0"/>
          </a:p>
          <a:p>
            <a:pPr marL="285750" indent="-285750" algn="l" rtl="0">
              <a:buFont typeface="+mj-lt"/>
              <a:buAutoNum type="arabicPeriod"/>
            </a:pPr>
            <a:r>
              <a:rPr lang="en-US" sz="2000" dirty="0" err="1" smtClean="0"/>
              <a:t>Ar-Rukn</a:t>
            </a:r>
            <a:r>
              <a:rPr lang="en-US" sz="2000" dirty="0" smtClean="0"/>
              <a:t> al-</a:t>
            </a:r>
            <a:r>
              <a:rPr lang="en-US" sz="2000" dirty="0" err="1" smtClean="0"/>
              <a:t>Iraaqi</a:t>
            </a:r>
            <a:endParaRPr lang="en-US" sz="2000" dirty="0" smtClean="0"/>
          </a:p>
          <a:p>
            <a:pPr marL="285750" indent="-285750" algn="l" rtl="0">
              <a:buFont typeface="+mj-lt"/>
              <a:buAutoNum type="arabicPeriod"/>
            </a:pPr>
            <a:r>
              <a:rPr lang="en-US" sz="2000" dirty="0" smtClean="0"/>
              <a:t>Cover</a:t>
            </a:r>
          </a:p>
          <a:p>
            <a:pPr marL="285750" indent="-285750" algn="l" rtl="0">
              <a:buFont typeface="+mj-lt"/>
              <a:buAutoNum type="arabicPeriod"/>
            </a:pPr>
            <a:r>
              <a:rPr lang="en-US" sz="2000" dirty="0" smtClean="0"/>
              <a:t>Brown Line indicates beginning of tawaaf (Contemp.) </a:t>
            </a:r>
          </a:p>
        </p:txBody>
      </p:sp>
    </p:spTree>
    <p:extLst>
      <p:ext uri="{BB962C8B-B14F-4D97-AF65-F5344CB8AC3E}">
        <p14:creationId xmlns:p14="http://schemas.microsoft.com/office/powerpoint/2010/main" val="1104203853"/>
      </p:ext>
    </p:extLst>
  </p:cSld>
  <p:clrMapOvr>
    <a:masterClrMapping/>
  </p:clrMapOvr>
  <p:transition>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Roger\Pictures\Tawaaf.png"/>
          <p:cNvPicPr>
            <a:picLocks noChangeAspect="1" noChangeArrowheads="1"/>
          </p:cNvPicPr>
          <p:nvPr/>
        </p:nvPicPr>
        <p:blipFill>
          <a:blip r:embed="rId3" cstate="print"/>
          <a:srcRect/>
          <a:stretch>
            <a:fillRect/>
          </a:stretch>
        </p:blipFill>
        <p:spPr bwMode="auto">
          <a:xfrm>
            <a:off x="-32" y="-24"/>
            <a:ext cx="4714908" cy="5334000"/>
          </a:xfrm>
          <a:prstGeom prst="rect">
            <a:avLst/>
          </a:prstGeom>
          <a:noFill/>
          <a:ln w="9525">
            <a:noFill/>
            <a:miter lim="800000"/>
            <a:headEnd/>
            <a:tailEnd/>
          </a:ln>
        </p:spPr>
      </p:pic>
      <p:sp>
        <p:nvSpPr>
          <p:cNvPr id="7" name="Rectangle 6"/>
          <p:cNvSpPr/>
          <p:nvPr/>
        </p:nvSpPr>
        <p:spPr>
          <a:xfrm>
            <a:off x="-32" y="5072074"/>
            <a:ext cx="4429156" cy="17859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fontAlgn="base">
              <a:spcBef>
                <a:spcPct val="0"/>
              </a:spcBef>
              <a:spcAft>
                <a:spcPct val="0"/>
              </a:spcAft>
            </a:pPr>
            <a:r>
              <a:rPr lang="en-US" sz="2800" dirty="0" err="1" smtClean="0">
                <a:solidFill>
                  <a:prstClr val="black"/>
                </a:solidFill>
              </a:rPr>
              <a:t>Tawaaf</a:t>
            </a:r>
            <a:r>
              <a:rPr lang="en-US" sz="2800" dirty="0" smtClean="0">
                <a:solidFill>
                  <a:prstClr val="black"/>
                </a:solidFill>
              </a:rPr>
              <a:t> al </a:t>
            </a:r>
            <a:r>
              <a:rPr lang="en-US" sz="2800" dirty="0" err="1" smtClean="0">
                <a:solidFill>
                  <a:prstClr val="black"/>
                </a:solidFill>
              </a:rPr>
              <a:t>Qudoom</a:t>
            </a:r>
            <a:r>
              <a:rPr lang="en-US" sz="2800" dirty="0" smtClean="0">
                <a:solidFill>
                  <a:prstClr val="black"/>
                </a:solidFill>
              </a:rPr>
              <a:t>: </a:t>
            </a:r>
          </a:p>
          <a:p>
            <a:pPr algn="ctr" fontAlgn="base">
              <a:spcBef>
                <a:spcPct val="0"/>
              </a:spcBef>
              <a:spcAft>
                <a:spcPct val="0"/>
              </a:spcAft>
            </a:pPr>
            <a:r>
              <a:rPr lang="en-US" sz="2800" dirty="0" smtClean="0">
                <a:solidFill>
                  <a:prstClr val="black"/>
                </a:solidFill>
              </a:rPr>
              <a:t>First 3 circuits: brisk walking </a:t>
            </a:r>
          </a:p>
          <a:p>
            <a:pPr algn="ctr" fontAlgn="base">
              <a:spcBef>
                <a:spcPct val="0"/>
              </a:spcBef>
              <a:spcAft>
                <a:spcPct val="0"/>
              </a:spcAft>
            </a:pPr>
            <a:r>
              <a:rPr lang="en-US" sz="2800" dirty="0" smtClean="0">
                <a:solidFill>
                  <a:prstClr val="black"/>
                </a:solidFill>
              </a:rPr>
              <a:t>last 4: normal pace.</a:t>
            </a:r>
          </a:p>
          <a:p>
            <a:pPr algn="ctr" fontAlgn="base">
              <a:spcBef>
                <a:spcPct val="0"/>
              </a:spcBef>
              <a:spcAft>
                <a:spcPct val="0"/>
              </a:spcAft>
            </a:pPr>
            <a:r>
              <a:rPr lang="en-US" sz="2800" dirty="0" err="1" smtClean="0">
                <a:solidFill>
                  <a:prstClr val="black"/>
                </a:solidFill>
              </a:rPr>
              <a:t>Idtiba</a:t>
            </a:r>
            <a:r>
              <a:rPr lang="en-US" sz="2800" dirty="0" smtClean="0">
                <a:solidFill>
                  <a:prstClr val="black"/>
                </a:solidFill>
              </a:rPr>
              <a:t>’ for all circuits</a:t>
            </a:r>
            <a:endParaRPr lang="en-US" sz="2800" dirty="0">
              <a:solidFill>
                <a:prstClr val="black"/>
              </a:solidFill>
            </a:endParaRPr>
          </a:p>
        </p:txBody>
      </p:sp>
      <p:sp>
        <p:nvSpPr>
          <p:cNvPr id="3" name="Content Placeholder 2"/>
          <p:cNvSpPr>
            <a:spLocks noGrp="1"/>
          </p:cNvSpPr>
          <p:nvPr>
            <p:ph sz="half" idx="1"/>
          </p:nvPr>
        </p:nvSpPr>
        <p:spPr>
          <a:xfrm>
            <a:off x="4429124" y="0"/>
            <a:ext cx="4286248" cy="6858000"/>
          </a:xfrm>
        </p:spPr>
        <p:style>
          <a:lnRef idx="2">
            <a:schemeClr val="dk1">
              <a:shade val="50000"/>
            </a:schemeClr>
          </a:lnRef>
          <a:fillRef idx="1">
            <a:schemeClr val="dk1"/>
          </a:fillRef>
          <a:effectRef idx="0">
            <a:schemeClr val="dk1"/>
          </a:effectRef>
          <a:fontRef idx="minor">
            <a:schemeClr val="lt1"/>
          </a:fontRef>
        </p:style>
        <p:txBody>
          <a:bodyPr>
            <a:normAutofit/>
          </a:bodyPr>
          <a:lstStyle/>
          <a:p>
            <a:endParaRPr lang="ar-EG" sz="1600" dirty="0" smtClean="0"/>
          </a:p>
          <a:p>
            <a:pPr marL="1588" indent="-1588" algn="r" rtl="1">
              <a:buNone/>
            </a:pPr>
            <a:r>
              <a:rPr lang="ar-SA" sz="2000" dirty="0" smtClean="0"/>
              <a:t>ثم يأخذ عن يمينه ويجعل البيت عن يساره، فيطوف سبعاً يرمل في الثلاثة الأول من الحجر إلى الحجر، ويمشي في الأربعة الأخر </a:t>
            </a:r>
            <a:endParaRPr lang="en-US" sz="2000" dirty="0" smtClean="0"/>
          </a:p>
          <a:p>
            <a:pPr marL="1588" indent="-1588" algn="l" rtl="0">
              <a:buNone/>
            </a:pPr>
            <a:r>
              <a:rPr lang="en-US" sz="2000" dirty="0" smtClean="0"/>
              <a:t>And then he moves to his right and keeps the house (</a:t>
            </a:r>
            <a:r>
              <a:rPr lang="en-US" sz="2000" dirty="0" err="1" smtClean="0"/>
              <a:t>ka’bah</a:t>
            </a:r>
            <a:r>
              <a:rPr lang="en-US" sz="2000" dirty="0" smtClean="0"/>
              <a:t>) on his left </a:t>
            </a:r>
            <a:r>
              <a:rPr lang="en-US" sz="2000" dirty="0" smtClean="0">
                <a:sym typeface="AGA Arabesque"/>
              </a:rPr>
              <a:t></a:t>
            </a:r>
            <a:r>
              <a:rPr lang="en-US" sz="2000" dirty="0" smtClean="0"/>
              <a:t> and circumambulates seven times, making </a:t>
            </a:r>
            <a:r>
              <a:rPr lang="en-US" sz="2000" dirty="0" err="1" smtClean="0"/>
              <a:t>ramal</a:t>
            </a:r>
            <a:r>
              <a:rPr lang="en-US" sz="2000" dirty="0" smtClean="0"/>
              <a:t> (brisk walking - short steps) in the first three rounds with each round starting and ending from the stone. And he walks in the last four rounds.</a:t>
            </a:r>
          </a:p>
          <a:p>
            <a:pPr marL="1588" indent="-1588">
              <a:buNone/>
            </a:pPr>
            <a:endParaRPr lang="en-US" sz="2000" dirty="0" smtClean="0"/>
          </a:p>
          <a:p>
            <a:pPr marL="1588" indent="-1588" algn="r" rtl="1">
              <a:buNone/>
            </a:pPr>
            <a:r>
              <a:rPr lang="ar-SA" sz="2000" dirty="0" smtClean="0"/>
              <a:t>وكلما حاذى الركن اليماني والحجر استلمهما وكبر وهلل </a:t>
            </a:r>
            <a:endParaRPr lang="en-US" sz="2000" dirty="0" smtClean="0"/>
          </a:p>
          <a:p>
            <a:pPr marL="1588" indent="-1588" algn="l" rtl="0">
              <a:buNone/>
            </a:pPr>
            <a:r>
              <a:rPr lang="en-US" sz="2000" dirty="0" smtClean="0"/>
              <a:t>Whenever he is in line with the Yemeni corner or the stone, he places his hand on them </a:t>
            </a:r>
            <a:r>
              <a:rPr lang="en-US" sz="2000" dirty="0" smtClean="0">
                <a:sym typeface="AGA Arabesque"/>
              </a:rPr>
              <a:t></a:t>
            </a:r>
            <a:r>
              <a:rPr lang="en-US" sz="2000" dirty="0" smtClean="0"/>
              <a:t> and says ‘Allahu Akbar’ and makes </a:t>
            </a:r>
            <a:r>
              <a:rPr lang="en-US" sz="2000" dirty="0" err="1" smtClean="0"/>
              <a:t>tahleel</a:t>
            </a:r>
            <a:r>
              <a:rPr lang="en-US" sz="2000" dirty="0" smtClean="0"/>
              <a:t> (saying la ilaha </a:t>
            </a:r>
            <a:r>
              <a:rPr lang="en-US" sz="2000" dirty="0" err="1" smtClean="0"/>
              <a:t>illa</a:t>
            </a:r>
            <a:r>
              <a:rPr lang="en-US" sz="2000" dirty="0" smtClean="0"/>
              <a:t> Allah).</a:t>
            </a:r>
          </a:p>
        </p:txBody>
      </p:sp>
    </p:spTree>
    <p:extLst>
      <p:ext uri="{BB962C8B-B14F-4D97-AF65-F5344CB8AC3E}">
        <p14:creationId xmlns:p14="http://schemas.microsoft.com/office/powerpoint/2010/main" val="1790168283"/>
      </p:ext>
    </p:extLst>
  </p:cSld>
  <p:clrMapOvr>
    <a:masterClrMapping/>
  </p:clrMapOvr>
  <p:transition>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Supplication</a:t>
            </a:r>
            <a:endParaRPr lang="en-US" dirty="0"/>
          </a:p>
        </p:txBody>
      </p:sp>
      <p:sp>
        <p:nvSpPr>
          <p:cNvPr id="3" name="Content Placeholder 2"/>
          <p:cNvSpPr>
            <a:spLocks noGrp="1"/>
          </p:cNvSpPr>
          <p:nvPr>
            <p:ph type="body" sz="quarter" idx="10"/>
          </p:nvPr>
        </p:nvSpPr>
        <p:spPr/>
        <p:txBody>
          <a:bodyPr>
            <a:normAutofit/>
          </a:bodyPr>
          <a:lstStyle/>
          <a:p>
            <a:pPr algn="r" rtl="1"/>
            <a:r>
              <a:rPr lang="ar-SA" dirty="0" smtClean="0"/>
              <a:t>ويقول بين الركنين: ربنا آتنا في الدنيا حسنة وفي الآخرة حسنة وقنا عذاب النار </a:t>
            </a:r>
            <a:endParaRPr lang="en-US" dirty="0" smtClean="0"/>
          </a:p>
          <a:p>
            <a:pPr algn="l" rtl="0"/>
            <a:r>
              <a:rPr lang="en-US" dirty="0" smtClean="0"/>
              <a:t>And he says </a:t>
            </a:r>
            <a:r>
              <a:rPr lang="en-US" dirty="0" smtClean="0">
                <a:solidFill>
                  <a:schemeClr val="accent6">
                    <a:lumMod val="75000"/>
                  </a:schemeClr>
                </a:solidFill>
              </a:rPr>
              <a:t>between</a:t>
            </a:r>
            <a:r>
              <a:rPr lang="en-US" dirty="0" smtClean="0"/>
              <a:t> the </a:t>
            </a:r>
            <a:r>
              <a:rPr lang="en-US" dirty="0" smtClean="0">
                <a:solidFill>
                  <a:schemeClr val="accent6">
                    <a:lumMod val="75000"/>
                  </a:schemeClr>
                </a:solidFill>
              </a:rPr>
              <a:t>two corners</a:t>
            </a:r>
            <a:r>
              <a:rPr lang="en-US" dirty="0" smtClean="0"/>
              <a:t>: </a:t>
            </a:r>
            <a:r>
              <a:rPr lang="en-US" dirty="0" smtClean="0">
                <a:effectLst>
                  <a:outerShdw blurRad="38100" dist="38100" dir="2700000" algn="tl">
                    <a:srgbClr val="000000">
                      <a:alpha val="43137"/>
                    </a:srgbClr>
                  </a:outerShdw>
                </a:effectLst>
              </a:rPr>
              <a:t>“O our Lord! Grant us good in this world and good in the Hereafter, and protect us from the torment of the Fire.”</a:t>
            </a:r>
            <a:endParaRPr lang="en-US" dirty="0" smtClean="0"/>
          </a:p>
          <a:p>
            <a:pPr algn="r" rtl="1"/>
            <a:r>
              <a:rPr lang="ar-SA" dirty="0" smtClean="0"/>
              <a:t>ويدعو في سائره بما أحب. </a:t>
            </a:r>
            <a:endParaRPr lang="en-US" dirty="0" smtClean="0"/>
          </a:p>
          <a:p>
            <a:pPr algn="l" rtl="0"/>
            <a:r>
              <a:rPr lang="en-US" dirty="0" smtClean="0"/>
              <a:t>And makes any supplication he wishes in the rest.</a:t>
            </a:r>
          </a:p>
        </p:txBody>
      </p:sp>
    </p:spTree>
    <p:extLst>
      <p:ext uri="{BB962C8B-B14F-4D97-AF65-F5344CB8AC3E}">
        <p14:creationId xmlns:p14="http://schemas.microsoft.com/office/powerpoint/2010/main" val="392968888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Two </a:t>
            </a:r>
            <a:r>
              <a:rPr lang="en-US" dirty="0" err="1" smtClean="0"/>
              <a:t>Rak’ats</a:t>
            </a:r>
            <a:r>
              <a:rPr lang="en-US" dirty="0" smtClean="0"/>
              <a:t> Behind the Station</a:t>
            </a:r>
            <a:endParaRPr lang="en-US" dirty="0"/>
          </a:p>
        </p:txBody>
      </p:sp>
      <p:sp>
        <p:nvSpPr>
          <p:cNvPr id="9" name="Content Placeholder 8"/>
          <p:cNvSpPr>
            <a:spLocks noGrp="1"/>
          </p:cNvSpPr>
          <p:nvPr>
            <p:ph type="body" sz="quarter" idx="10"/>
          </p:nvPr>
        </p:nvSpPr>
        <p:spPr>
          <a:xfrm>
            <a:off x="571472" y="642918"/>
            <a:ext cx="4357718" cy="5357850"/>
          </a:xfrm>
        </p:spPr>
        <p:txBody>
          <a:bodyPr/>
          <a:lstStyle/>
          <a:p>
            <a:endParaRPr lang="en-US" dirty="0" smtClean="0"/>
          </a:p>
          <a:p>
            <a:pPr algn="r" rtl="1"/>
            <a:r>
              <a:rPr lang="ar-SA" dirty="0" smtClean="0"/>
              <a:t>ثم يصلي ركعتين خلف المقام، ويعود إلى الركن فيستلمه.</a:t>
            </a:r>
            <a:endParaRPr lang="en-US" dirty="0" smtClean="0"/>
          </a:p>
          <a:p>
            <a:r>
              <a:rPr lang="en-US" dirty="0" smtClean="0"/>
              <a:t>and then pray two </a:t>
            </a:r>
            <a:r>
              <a:rPr lang="en-US" dirty="0" err="1" smtClean="0"/>
              <a:t>rak’ats</a:t>
            </a:r>
            <a:r>
              <a:rPr lang="en-US" dirty="0" smtClean="0"/>
              <a:t> behind the station (of </a:t>
            </a:r>
            <a:r>
              <a:rPr lang="en-US" dirty="0" err="1" smtClean="0"/>
              <a:t>Ibraheem</a:t>
            </a:r>
            <a:r>
              <a:rPr lang="en-US" dirty="0" smtClean="0"/>
              <a:t>) </a:t>
            </a:r>
            <a:r>
              <a:rPr lang="en-US" dirty="0" smtClean="0">
                <a:sym typeface="AGA Arabesque"/>
              </a:rPr>
              <a:t></a:t>
            </a:r>
            <a:r>
              <a:rPr lang="en-US" dirty="0" smtClean="0"/>
              <a:t> and then he returns to the corner (of the Black Stone) and places his hand on it.</a:t>
            </a:r>
          </a:p>
        </p:txBody>
      </p:sp>
      <p:pic>
        <p:nvPicPr>
          <p:cNvPr id="8" name="Picture 2" descr="L:\Documents\Pictures\Al-'Umdah\Final\kaaba.jpg"/>
          <p:cNvPicPr>
            <a:picLocks noGrp="1" noChangeAspect="1" noChangeArrowheads="1"/>
          </p:cNvPicPr>
          <p:nvPr>
            <p:ph sz="half" idx="4294967295"/>
          </p:nvPr>
        </p:nvPicPr>
        <p:blipFill>
          <a:blip r:embed="rId3" cstate="print"/>
          <a:stretch>
            <a:fillRect/>
          </a:stretch>
        </p:blipFill>
        <p:spPr bwMode="auto">
          <a:xfrm>
            <a:off x="4806950" y="1214438"/>
            <a:ext cx="4337050" cy="4533900"/>
          </a:xfrm>
          <a:prstGeom prst="rect">
            <a:avLst/>
          </a:prstGeom>
          <a:noFill/>
        </p:spPr>
      </p:pic>
      <p:sp>
        <p:nvSpPr>
          <p:cNvPr id="5" name="Right Arrow 4"/>
          <p:cNvSpPr/>
          <p:nvPr/>
        </p:nvSpPr>
        <p:spPr>
          <a:xfrm>
            <a:off x="142844" y="1428736"/>
            <a:ext cx="57150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6" name="Right Arrow 5"/>
          <p:cNvSpPr/>
          <p:nvPr/>
        </p:nvSpPr>
        <p:spPr>
          <a:xfrm rot="13697711">
            <a:off x="8632940" y="5533525"/>
            <a:ext cx="57150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7" name="Right Arrow 6"/>
          <p:cNvSpPr/>
          <p:nvPr/>
        </p:nvSpPr>
        <p:spPr>
          <a:xfrm>
            <a:off x="571472" y="1857364"/>
            <a:ext cx="642942" cy="285752"/>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C00000"/>
              </a:solidFill>
            </a:endParaRPr>
          </a:p>
        </p:txBody>
      </p:sp>
      <p:sp>
        <p:nvSpPr>
          <p:cNvPr id="10" name="Right Arrow 9"/>
          <p:cNvSpPr/>
          <p:nvPr/>
        </p:nvSpPr>
        <p:spPr>
          <a:xfrm rot="19474264">
            <a:off x="5548832" y="4231841"/>
            <a:ext cx="642942" cy="285752"/>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rgbClr val="C00000"/>
              </a:solidFill>
            </a:endParaRPr>
          </a:p>
        </p:txBody>
      </p:sp>
    </p:spTree>
    <p:extLst>
      <p:ext uri="{BB962C8B-B14F-4D97-AF65-F5344CB8AC3E}">
        <p14:creationId xmlns:p14="http://schemas.microsoft.com/office/powerpoint/2010/main" val="19290434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1"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6"/>
          <p:cNvGraphicFramePr>
            <a:graphicFrameLocks/>
          </p:cNvGraphicFramePr>
          <p:nvPr/>
        </p:nvGraphicFramePr>
        <p:xfrm>
          <a:off x="-32" y="-24"/>
          <a:ext cx="9144032" cy="6858023"/>
        </p:xfrm>
        <a:graphic>
          <a:graphicData uri="http://schemas.openxmlformats.org/drawingml/2006/table">
            <a:tbl>
              <a:tblPr firstRow="1" bandRow="1">
                <a:tableStyleId>{5C22544A-7EE6-4342-B048-85BDC9FD1C3A}</a:tableStyleId>
              </a:tblPr>
              <a:tblGrid>
                <a:gridCol w="2286008"/>
                <a:gridCol w="2286008"/>
                <a:gridCol w="2286008"/>
                <a:gridCol w="2286008"/>
              </a:tblGrid>
              <a:tr h="1586853">
                <a:tc>
                  <a:txBody>
                    <a:bodyPr/>
                    <a:lstStyle/>
                    <a:p>
                      <a:r>
                        <a:rPr lang="en-US" sz="2800" dirty="0" smtClean="0">
                          <a:solidFill>
                            <a:srgbClr val="FFFF00"/>
                          </a:solidFill>
                          <a:effectLst>
                            <a:outerShdw blurRad="38100" dist="38100" dir="2700000" algn="tl">
                              <a:srgbClr val="000000">
                                <a:alpha val="43137"/>
                              </a:srgbClr>
                            </a:outerShdw>
                          </a:effectLst>
                        </a:rPr>
                        <a:t>TYPE OF TAWAAF</a:t>
                      </a:r>
                      <a:endParaRPr lang="en-US" sz="2800" dirty="0">
                        <a:solidFill>
                          <a:srgbClr val="FFFF00"/>
                        </a:solidFill>
                        <a:effectLst>
                          <a:outerShdw blurRad="38100" dist="38100" dir="2700000" algn="tl">
                            <a:srgbClr val="000000">
                              <a:alpha val="43137"/>
                            </a:srgbClr>
                          </a:outerShdw>
                        </a:effectLst>
                      </a:endParaRPr>
                    </a:p>
                  </a:txBody>
                  <a:tcPr/>
                </a:tc>
                <a:tc>
                  <a:txBody>
                    <a:bodyPr/>
                    <a:lstStyle/>
                    <a:p>
                      <a:r>
                        <a:rPr lang="en-US" sz="2800" dirty="0" smtClean="0">
                          <a:solidFill>
                            <a:srgbClr val="FFFF00"/>
                          </a:solidFill>
                          <a:effectLst>
                            <a:outerShdw blurRad="38100" dist="38100" dir="2700000" algn="tl">
                              <a:srgbClr val="000000">
                                <a:alpha val="43137"/>
                              </a:srgbClr>
                            </a:outerShdw>
                          </a:effectLst>
                        </a:rPr>
                        <a:t>RAMAL (BRISK WALKING)</a:t>
                      </a:r>
                      <a:endParaRPr lang="en-US" sz="2800" dirty="0">
                        <a:solidFill>
                          <a:srgbClr val="FFFF00"/>
                        </a:solidFill>
                        <a:effectLst>
                          <a:outerShdw blurRad="38100" dist="38100" dir="2700000" algn="tl">
                            <a:srgbClr val="000000">
                              <a:alpha val="43137"/>
                            </a:srgbClr>
                          </a:outerShdw>
                        </a:effectLst>
                      </a:endParaRPr>
                    </a:p>
                  </a:txBody>
                  <a:tcPr/>
                </a:tc>
                <a:tc>
                  <a:txBody>
                    <a:bodyPr/>
                    <a:lstStyle/>
                    <a:p>
                      <a:r>
                        <a:rPr lang="en-US" sz="2400" strike="noStrike" dirty="0" smtClean="0">
                          <a:solidFill>
                            <a:srgbClr val="FFFF00"/>
                          </a:solidFill>
                          <a:effectLst>
                            <a:outerShdw blurRad="38100" dist="38100" dir="2700000" algn="tl">
                              <a:srgbClr val="000000">
                                <a:alpha val="43137"/>
                              </a:srgbClr>
                            </a:outerShdw>
                          </a:effectLst>
                        </a:rPr>
                        <a:t>IDTIBA’ (UNCOVERING</a:t>
                      </a:r>
                      <a:r>
                        <a:rPr lang="en-US" sz="2400" strike="noStrike" baseline="0" dirty="0" smtClean="0">
                          <a:solidFill>
                            <a:srgbClr val="FFFF00"/>
                          </a:solidFill>
                          <a:effectLst>
                            <a:outerShdw blurRad="38100" dist="38100" dir="2700000" algn="tl">
                              <a:srgbClr val="000000">
                                <a:alpha val="43137"/>
                              </a:srgbClr>
                            </a:outerShdw>
                          </a:effectLst>
                        </a:rPr>
                        <a:t> THE RIGHT SHOULDER)</a:t>
                      </a:r>
                      <a:endParaRPr lang="en-US" sz="2400" strike="noStrike" dirty="0">
                        <a:solidFill>
                          <a:srgbClr val="FFFF00"/>
                        </a:solidFill>
                        <a:effectLst>
                          <a:outerShdw blurRad="38100" dist="38100" dir="2700000" algn="tl">
                            <a:srgbClr val="000000">
                              <a:alpha val="43137"/>
                            </a:srgbClr>
                          </a:outerShdw>
                        </a:effectLst>
                      </a:endParaRPr>
                    </a:p>
                  </a:txBody>
                  <a:tcPr/>
                </a:tc>
                <a:tc>
                  <a:txBody>
                    <a:bodyPr/>
                    <a:lstStyle/>
                    <a:p>
                      <a:r>
                        <a:rPr lang="en-US" sz="2400" dirty="0" smtClean="0">
                          <a:solidFill>
                            <a:srgbClr val="FFFF00"/>
                          </a:solidFill>
                        </a:rPr>
                        <a:t>SPECIAL NOTES</a:t>
                      </a:r>
                      <a:endParaRPr lang="en-US" sz="2400" dirty="0">
                        <a:solidFill>
                          <a:srgbClr val="FFFF00"/>
                        </a:solidFill>
                      </a:endParaRPr>
                    </a:p>
                  </a:txBody>
                  <a:tcPr/>
                </a:tc>
              </a:tr>
              <a:tr h="1330176">
                <a:tc>
                  <a:txBody>
                    <a:bodyPr/>
                    <a:lstStyle/>
                    <a:p>
                      <a:r>
                        <a:rPr lang="en-US" sz="3200" b="1" dirty="0" smtClean="0"/>
                        <a:t>Al</a:t>
                      </a:r>
                      <a:r>
                        <a:rPr lang="en-US" sz="3200" b="1" baseline="0" dirty="0" smtClean="0"/>
                        <a:t> </a:t>
                      </a:r>
                      <a:r>
                        <a:rPr lang="en-US" sz="3200" b="1" baseline="0" dirty="0" err="1" smtClean="0"/>
                        <a:t>Qudoom</a:t>
                      </a:r>
                      <a:endParaRPr lang="en-US" sz="3200" b="1" dirty="0"/>
                    </a:p>
                  </a:txBody>
                  <a:tcPr/>
                </a:tc>
                <a:tc>
                  <a:txBody>
                    <a:bodyPr/>
                    <a:lstStyle/>
                    <a:p>
                      <a:endParaRPr lang="en-US" dirty="0"/>
                    </a:p>
                  </a:txBody>
                  <a:tcPr/>
                </a:tc>
                <a:tc>
                  <a:txBody>
                    <a:bodyPr/>
                    <a:lstStyle/>
                    <a:p>
                      <a:endParaRPr lang="en-US" dirty="0"/>
                    </a:p>
                  </a:txBody>
                  <a:tcPr/>
                </a:tc>
                <a:tc>
                  <a:txBody>
                    <a:bodyPr/>
                    <a:lstStyle/>
                    <a:p>
                      <a:r>
                        <a:rPr lang="en-US" sz="1600" dirty="0" smtClean="0"/>
                        <a:t>1</a:t>
                      </a:r>
                      <a:r>
                        <a:rPr lang="en-US" sz="1600" baseline="30000" dirty="0" smtClean="0"/>
                        <a:t>st</a:t>
                      </a:r>
                      <a:r>
                        <a:rPr lang="en-US" sz="1600" dirty="0" smtClean="0"/>
                        <a:t> thing</a:t>
                      </a:r>
                      <a:r>
                        <a:rPr lang="en-US" sz="1600" baseline="0" dirty="0" smtClean="0"/>
                        <a:t> the pilgrim does and if he is doing </a:t>
                      </a:r>
                      <a:r>
                        <a:rPr lang="en-US" sz="1600" baseline="0" dirty="0" err="1" smtClean="0"/>
                        <a:t>tamattu</a:t>
                      </a:r>
                      <a:r>
                        <a:rPr lang="en-US" sz="1600" baseline="0" dirty="0" smtClean="0"/>
                        <a:t>’ his </a:t>
                      </a:r>
                      <a:r>
                        <a:rPr lang="en-US" sz="1600" baseline="0" dirty="0" err="1" smtClean="0"/>
                        <a:t>Tawaaf</a:t>
                      </a:r>
                      <a:r>
                        <a:rPr lang="en-US" sz="1600" baseline="0" dirty="0" smtClean="0"/>
                        <a:t> for ‘</a:t>
                      </a:r>
                      <a:r>
                        <a:rPr lang="en-US" sz="1600" baseline="0" dirty="0" err="1" smtClean="0"/>
                        <a:t>umrah</a:t>
                      </a:r>
                      <a:r>
                        <a:rPr lang="en-US" sz="1600" baseline="0" dirty="0" smtClean="0"/>
                        <a:t> is his </a:t>
                      </a:r>
                      <a:r>
                        <a:rPr lang="en-US" sz="1600" baseline="0" dirty="0" err="1" smtClean="0"/>
                        <a:t>Qudoom</a:t>
                      </a:r>
                      <a:endParaRPr lang="en-US" sz="1600" dirty="0"/>
                    </a:p>
                  </a:txBody>
                  <a:tcPr/>
                </a:tc>
              </a:tr>
              <a:tr h="1586853">
                <a:tc>
                  <a:txBody>
                    <a:bodyPr/>
                    <a:lstStyle/>
                    <a:p>
                      <a:r>
                        <a:rPr lang="en-US" sz="3200" b="1" dirty="0" smtClean="0"/>
                        <a:t>Al</a:t>
                      </a:r>
                      <a:r>
                        <a:rPr lang="en-US" sz="3200" b="1" baseline="0" dirty="0" smtClean="0"/>
                        <a:t> </a:t>
                      </a:r>
                      <a:r>
                        <a:rPr lang="en-US" sz="3200" b="1" baseline="0" dirty="0" err="1" smtClean="0"/>
                        <a:t>Ifaadah</a:t>
                      </a:r>
                      <a:r>
                        <a:rPr lang="en-US" sz="3200" b="1" baseline="0" dirty="0" smtClean="0"/>
                        <a:t> </a:t>
                      </a:r>
                    </a:p>
                    <a:p>
                      <a:r>
                        <a:rPr lang="en-US" sz="3200" b="1" baseline="0" dirty="0" smtClean="0"/>
                        <a:t>aka </a:t>
                      </a:r>
                    </a:p>
                    <a:p>
                      <a:r>
                        <a:rPr lang="en-US" sz="3200" b="1" baseline="0" dirty="0" err="1" smtClean="0"/>
                        <a:t>Az-Zeyarah</a:t>
                      </a:r>
                      <a:endParaRPr lang="en-US" sz="3200" b="1" dirty="0"/>
                    </a:p>
                  </a:txBody>
                  <a:tcPr/>
                </a:tc>
                <a:tc>
                  <a:txBody>
                    <a:bodyPr/>
                    <a:lstStyle/>
                    <a:p>
                      <a:endParaRPr lang="en-US" dirty="0"/>
                    </a:p>
                  </a:txBody>
                  <a:tcPr/>
                </a:tc>
                <a:tc>
                  <a:txBody>
                    <a:bodyPr/>
                    <a:lstStyle/>
                    <a:p>
                      <a:endParaRPr lang="en-US" dirty="0"/>
                    </a:p>
                  </a:txBody>
                  <a:tcPr/>
                </a:tc>
                <a:tc>
                  <a:txBody>
                    <a:bodyPr/>
                    <a:lstStyle/>
                    <a:p>
                      <a:r>
                        <a:rPr lang="en-US" sz="1600" dirty="0" smtClean="0"/>
                        <a:t>Done on the 10</a:t>
                      </a:r>
                      <a:r>
                        <a:rPr lang="en-US" sz="1600" baseline="30000" dirty="0" smtClean="0"/>
                        <a:t>th</a:t>
                      </a:r>
                      <a:r>
                        <a:rPr lang="en-US" sz="1600" dirty="0" smtClean="0"/>
                        <a:t> of </a:t>
                      </a:r>
                      <a:r>
                        <a:rPr lang="en-US" sz="1600" dirty="0" err="1" smtClean="0"/>
                        <a:t>Dhul</a:t>
                      </a:r>
                      <a:r>
                        <a:rPr lang="en-US" sz="1600" dirty="0" smtClean="0"/>
                        <a:t> </a:t>
                      </a:r>
                      <a:r>
                        <a:rPr lang="en-US" sz="1600" dirty="0" err="1" smtClean="0"/>
                        <a:t>Hijja</a:t>
                      </a:r>
                      <a:r>
                        <a:rPr lang="en-US" sz="1600" dirty="0" smtClean="0"/>
                        <a:t>: Pillar of Hajj</a:t>
                      </a:r>
                      <a:endParaRPr lang="en-US" sz="1600" dirty="0"/>
                    </a:p>
                  </a:txBody>
                  <a:tcPr/>
                </a:tc>
              </a:tr>
              <a:tr h="1257251">
                <a:tc>
                  <a:txBody>
                    <a:bodyPr/>
                    <a:lstStyle/>
                    <a:p>
                      <a:r>
                        <a:rPr lang="en-US" sz="3200" b="1" dirty="0" smtClean="0"/>
                        <a:t>Al-</a:t>
                      </a:r>
                      <a:r>
                        <a:rPr lang="en-US" sz="3200" b="1" dirty="0" err="1" smtClean="0"/>
                        <a:t>Wadaa</a:t>
                      </a:r>
                      <a:r>
                        <a:rPr lang="en-US" sz="3200" b="1" dirty="0" smtClean="0"/>
                        <a:t>’</a:t>
                      </a:r>
                      <a:endParaRPr lang="en-US" sz="3200" b="1" dirty="0"/>
                    </a:p>
                  </a:txBody>
                  <a:tcPr/>
                </a:tc>
                <a:tc>
                  <a:txBody>
                    <a:bodyPr/>
                    <a:lstStyle/>
                    <a:p>
                      <a:endParaRPr lang="en-US" dirty="0"/>
                    </a:p>
                  </a:txBody>
                  <a:tcPr/>
                </a:tc>
                <a:tc>
                  <a:txBody>
                    <a:bodyPr/>
                    <a:lstStyle/>
                    <a:p>
                      <a:endParaRPr lang="en-US" dirty="0"/>
                    </a:p>
                  </a:txBody>
                  <a:tcPr/>
                </a:tc>
                <a:tc>
                  <a:txBody>
                    <a:bodyPr/>
                    <a:lstStyle/>
                    <a:p>
                      <a:r>
                        <a:rPr lang="en-US" sz="1600" dirty="0" smtClean="0"/>
                        <a:t>“No one should leave Mecca without his last action</a:t>
                      </a:r>
                      <a:r>
                        <a:rPr lang="en-US" sz="1600" baseline="0" dirty="0" smtClean="0"/>
                        <a:t> being with the House” [Muslim}</a:t>
                      </a:r>
                      <a:endParaRPr lang="en-US" sz="1600" dirty="0"/>
                    </a:p>
                  </a:txBody>
                  <a:tcPr/>
                </a:tc>
              </a:tr>
              <a:tr h="1096890">
                <a:tc>
                  <a:txBody>
                    <a:bodyPr/>
                    <a:lstStyle/>
                    <a:p>
                      <a:r>
                        <a:rPr lang="en-US" sz="3200" b="1" dirty="0" smtClean="0"/>
                        <a:t>At-</a:t>
                      </a:r>
                      <a:r>
                        <a:rPr lang="en-US" sz="3200" b="1" dirty="0" err="1" smtClean="0"/>
                        <a:t>Tatawwu</a:t>
                      </a:r>
                      <a:r>
                        <a:rPr lang="en-US" sz="3200" b="1" dirty="0" smtClean="0"/>
                        <a:t> (Voluntary)</a:t>
                      </a:r>
                      <a:endParaRPr lang="en-US" sz="3200" b="1" dirty="0"/>
                    </a:p>
                  </a:txBody>
                  <a:tcPr/>
                </a:tc>
                <a:tc>
                  <a:txBody>
                    <a:bodyPr/>
                    <a:lstStyle/>
                    <a:p>
                      <a:endParaRPr lang="en-US" dirty="0"/>
                    </a:p>
                  </a:txBody>
                  <a:tcPr/>
                </a:tc>
                <a:tc>
                  <a:txBody>
                    <a:bodyPr/>
                    <a:lstStyle/>
                    <a:p>
                      <a:endParaRPr lang="en-US" dirty="0"/>
                    </a:p>
                  </a:txBody>
                  <a:tcPr/>
                </a:tc>
                <a:tc>
                  <a:txBody>
                    <a:bodyPr/>
                    <a:lstStyle/>
                    <a:p>
                      <a:r>
                        <a:rPr lang="en-US" dirty="0" smtClean="0"/>
                        <a:t>May become obligatory</a:t>
                      </a:r>
                      <a:r>
                        <a:rPr lang="en-US" baseline="0" dirty="0" smtClean="0"/>
                        <a:t> if person made it a vow</a:t>
                      </a:r>
                      <a:endParaRPr lang="en-US" dirty="0"/>
                    </a:p>
                  </a:txBody>
                  <a:tcPr/>
                </a:tc>
              </a:tr>
            </a:tbl>
          </a:graphicData>
        </a:graphic>
      </p:graphicFrame>
      <p:sp>
        <p:nvSpPr>
          <p:cNvPr id="5" name="L-Shape 4"/>
          <p:cNvSpPr/>
          <p:nvPr/>
        </p:nvSpPr>
        <p:spPr>
          <a:xfrm>
            <a:off x="5062550" y="1785926"/>
            <a:ext cx="1295400" cy="609600"/>
          </a:xfrm>
          <a:prstGeom prst="corner">
            <a:avLst/>
          </a:prstGeom>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6" name="L-Shape 5"/>
          <p:cNvSpPr/>
          <p:nvPr/>
        </p:nvSpPr>
        <p:spPr>
          <a:xfrm>
            <a:off x="2928926" y="1785926"/>
            <a:ext cx="1295400" cy="609600"/>
          </a:xfrm>
          <a:prstGeom prst="corner">
            <a:avLst/>
          </a:prstGeom>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7" name="&quot;No&quot; Symbol 6"/>
          <p:cNvSpPr/>
          <p:nvPr/>
        </p:nvSpPr>
        <p:spPr>
          <a:xfrm>
            <a:off x="5072066" y="4643446"/>
            <a:ext cx="990600" cy="8382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black"/>
              </a:solidFill>
            </a:endParaRPr>
          </a:p>
        </p:txBody>
      </p:sp>
      <p:sp>
        <p:nvSpPr>
          <p:cNvPr id="8" name="&quot;No&quot; Symbol 7"/>
          <p:cNvSpPr/>
          <p:nvPr/>
        </p:nvSpPr>
        <p:spPr>
          <a:xfrm>
            <a:off x="5072066" y="3214686"/>
            <a:ext cx="990600" cy="8382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black"/>
              </a:solidFill>
            </a:endParaRPr>
          </a:p>
        </p:txBody>
      </p:sp>
      <p:sp>
        <p:nvSpPr>
          <p:cNvPr id="9" name="&quot;No&quot; Symbol 8"/>
          <p:cNvSpPr/>
          <p:nvPr/>
        </p:nvSpPr>
        <p:spPr>
          <a:xfrm>
            <a:off x="2928926" y="4643446"/>
            <a:ext cx="990600" cy="8382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black"/>
              </a:solidFill>
            </a:endParaRPr>
          </a:p>
        </p:txBody>
      </p:sp>
      <p:sp>
        <p:nvSpPr>
          <p:cNvPr id="10" name="&quot;No&quot; Symbol 9"/>
          <p:cNvSpPr/>
          <p:nvPr/>
        </p:nvSpPr>
        <p:spPr>
          <a:xfrm>
            <a:off x="2928926" y="3214686"/>
            <a:ext cx="990600" cy="8382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black"/>
              </a:solidFill>
            </a:endParaRPr>
          </a:p>
        </p:txBody>
      </p:sp>
      <p:sp>
        <p:nvSpPr>
          <p:cNvPr id="11" name="&quot;No&quot; Symbol 10"/>
          <p:cNvSpPr/>
          <p:nvPr/>
        </p:nvSpPr>
        <p:spPr>
          <a:xfrm>
            <a:off x="5072066" y="5786454"/>
            <a:ext cx="990600" cy="8382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black"/>
              </a:solidFill>
            </a:endParaRPr>
          </a:p>
        </p:txBody>
      </p:sp>
      <p:sp>
        <p:nvSpPr>
          <p:cNvPr id="12" name="&quot;No&quot; Symbol 11"/>
          <p:cNvSpPr/>
          <p:nvPr/>
        </p:nvSpPr>
        <p:spPr>
          <a:xfrm>
            <a:off x="2928926" y="5786454"/>
            <a:ext cx="990600" cy="8382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black"/>
              </a:solidFill>
            </a:endParaRPr>
          </a:p>
        </p:txBody>
      </p:sp>
    </p:spTree>
    <p:extLst>
      <p:ext uri="{BB962C8B-B14F-4D97-AF65-F5344CB8AC3E}">
        <p14:creationId xmlns:p14="http://schemas.microsoft.com/office/powerpoint/2010/main" val="38264616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t>
            </a:r>
            <a:r>
              <a:rPr lang="en-US" b="1" dirty="0" err="1" smtClean="0"/>
              <a:t>Sa’y</a:t>
            </a:r>
            <a:r>
              <a:rPr lang="en-US" b="1" dirty="0" smtClean="0"/>
              <a:t>]</a:t>
            </a:r>
            <a:endParaRPr lang="ar-EG" dirty="0"/>
          </a:p>
        </p:txBody>
      </p:sp>
      <p:sp>
        <p:nvSpPr>
          <p:cNvPr id="3" name="Content Placeholder 2"/>
          <p:cNvSpPr>
            <a:spLocks noGrp="1"/>
          </p:cNvSpPr>
          <p:nvPr>
            <p:ph sz="half" idx="4294967295"/>
          </p:nvPr>
        </p:nvSpPr>
        <p:spPr>
          <a:xfrm>
            <a:off x="142844" y="1285860"/>
            <a:ext cx="8715436" cy="5410200"/>
          </a:xfrm>
        </p:spPr>
        <p:txBody>
          <a:bodyPr>
            <a:normAutofit fontScale="77500" lnSpcReduction="20000"/>
          </a:bodyPr>
          <a:lstStyle/>
          <a:p>
            <a:pPr algn="r" rtl="1"/>
            <a:r>
              <a:rPr lang="en-US" dirty="0" smtClean="0"/>
              <a:t> </a:t>
            </a:r>
            <a:r>
              <a:rPr lang="ar-SA" dirty="0" smtClean="0"/>
              <a:t>ثم يخرج إلى الصفا من بابه فيرقى عليه ويكبر الله ويهلله ويدعوه </a:t>
            </a:r>
            <a:endParaRPr lang="en-US" dirty="0" smtClean="0"/>
          </a:p>
          <a:p>
            <a:pPr algn="l" rtl="0"/>
            <a:r>
              <a:rPr lang="en-US" dirty="0" smtClean="0"/>
              <a:t>Then, he departs </a:t>
            </a:r>
            <a:r>
              <a:rPr lang="en-US" dirty="0" smtClean="0">
                <a:solidFill>
                  <a:schemeClr val="accent6">
                    <a:lumMod val="75000"/>
                  </a:schemeClr>
                </a:solidFill>
              </a:rPr>
              <a:t>to as-</a:t>
            </a:r>
            <a:r>
              <a:rPr lang="en-US" dirty="0" err="1" smtClean="0">
                <a:solidFill>
                  <a:schemeClr val="accent6">
                    <a:lumMod val="75000"/>
                  </a:schemeClr>
                </a:solidFill>
              </a:rPr>
              <a:t>Safa</a:t>
            </a:r>
            <a:r>
              <a:rPr lang="en-US" dirty="0" smtClean="0">
                <a:solidFill>
                  <a:schemeClr val="accent6">
                    <a:lumMod val="75000"/>
                  </a:schemeClr>
                </a:solidFill>
              </a:rPr>
              <a:t> </a:t>
            </a:r>
            <a:r>
              <a:rPr lang="en-US" dirty="0" smtClean="0"/>
              <a:t>from its gate and </a:t>
            </a:r>
            <a:r>
              <a:rPr lang="en-US" dirty="0" smtClean="0">
                <a:solidFill>
                  <a:schemeClr val="accent6">
                    <a:lumMod val="75000"/>
                  </a:schemeClr>
                </a:solidFill>
              </a:rPr>
              <a:t>climbs</a:t>
            </a:r>
            <a:r>
              <a:rPr lang="en-US" dirty="0" smtClean="0"/>
              <a:t> it and says </a:t>
            </a:r>
            <a:r>
              <a:rPr lang="en-US" dirty="0" smtClean="0">
                <a:solidFill>
                  <a:schemeClr val="accent6">
                    <a:lumMod val="75000"/>
                  </a:schemeClr>
                </a:solidFill>
              </a:rPr>
              <a:t>Allahu Akbar </a:t>
            </a:r>
            <a:r>
              <a:rPr lang="en-US" dirty="0" smtClean="0"/>
              <a:t>and makes </a:t>
            </a:r>
            <a:r>
              <a:rPr lang="en-US" dirty="0" err="1" smtClean="0">
                <a:solidFill>
                  <a:schemeClr val="accent6">
                    <a:lumMod val="75000"/>
                  </a:schemeClr>
                </a:solidFill>
              </a:rPr>
              <a:t>tahleel</a:t>
            </a:r>
            <a:r>
              <a:rPr lang="en-US" dirty="0" smtClean="0"/>
              <a:t>, and </a:t>
            </a:r>
            <a:r>
              <a:rPr lang="en-US" dirty="0" smtClean="0">
                <a:solidFill>
                  <a:schemeClr val="accent6">
                    <a:lumMod val="75000"/>
                  </a:schemeClr>
                </a:solidFill>
              </a:rPr>
              <a:t>supplicates</a:t>
            </a:r>
            <a:r>
              <a:rPr lang="en-US" dirty="0" smtClean="0"/>
              <a:t> to Him (Allah).</a:t>
            </a:r>
          </a:p>
          <a:p>
            <a:pPr algn="r" rtl="1"/>
            <a:r>
              <a:rPr lang="ar-SA" dirty="0" smtClean="0"/>
              <a:t>ثم ينزل فيمشي إلى العلم، ثم يسعى إلى العلم الأخر، ثم يمشي حتى يأتي المروة فيفعل كفعله على الصفا </a:t>
            </a:r>
            <a:endParaRPr lang="en-US" dirty="0" smtClean="0"/>
          </a:p>
          <a:p>
            <a:pPr algn="l" rtl="0"/>
            <a:r>
              <a:rPr lang="en-US" dirty="0" smtClean="0"/>
              <a:t>And then he </a:t>
            </a:r>
            <a:r>
              <a:rPr lang="en-US" dirty="0" smtClean="0">
                <a:solidFill>
                  <a:schemeClr val="accent6">
                    <a:lumMod val="75000"/>
                  </a:schemeClr>
                </a:solidFill>
              </a:rPr>
              <a:t>walks</a:t>
            </a:r>
            <a:r>
              <a:rPr lang="en-US" dirty="0" smtClean="0"/>
              <a:t> to the </a:t>
            </a:r>
            <a:r>
              <a:rPr lang="en-US" dirty="0" smtClean="0">
                <a:solidFill>
                  <a:schemeClr val="accent6">
                    <a:lumMod val="75000"/>
                  </a:schemeClr>
                </a:solidFill>
              </a:rPr>
              <a:t>flag</a:t>
            </a:r>
            <a:r>
              <a:rPr lang="en-US" dirty="0" smtClean="0"/>
              <a:t> and </a:t>
            </a:r>
            <a:r>
              <a:rPr lang="en-US" dirty="0" smtClean="0">
                <a:solidFill>
                  <a:schemeClr val="accent6">
                    <a:lumMod val="75000"/>
                  </a:schemeClr>
                </a:solidFill>
              </a:rPr>
              <a:t>then</a:t>
            </a:r>
            <a:r>
              <a:rPr lang="en-US" dirty="0" smtClean="0"/>
              <a:t> walks </a:t>
            </a:r>
            <a:r>
              <a:rPr lang="en-US" dirty="0" smtClean="0">
                <a:solidFill>
                  <a:schemeClr val="accent6">
                    <a:lumMod val="75000"/>
                  </a:schemeClr>
                </a:solidFill>
              </a:rPr>
              <a:t>briskly</a:t>
            </a:r>
            <a:r>
              <a:rPr lang="en-US" dirty="0" smtClean="0"/>
              <a:t> to the </a:t>
            </a:r>
            <a:r>
              <a:rPr lang="en-US" dirty="0" smtClean="0">
                <a:solidFill>
                  <a:schemeClr val="accent6">
                    <a:lumMod val="75000"/>
                  </a:schemeClr>
                </a:solidFill>
              </a:rPr>
              <a:t>other flag </a:t>
            </a:r>
            <a:r>
              <a:rPr lang="en-US" dirty="0" smtClean="0"/>
              <a:t>and </a:t>
            </a:r>
            <a:r>
              <a:rPr lang="en-US" dirty="0" smtClean="0">
                <a:solidFill>
                  <a:schemeClr val="accent6">
                    <a:lumMod val="75000"/>
                  </a:schemeClr>
                </a:solidFill>
              </a:rPr>
              <a:t>then</a:t>
            </a:r>
            <a:r>
              <a:rPr lang="en-US" dirty="0" smtClean="0"/>
              <a:t> </a:t>
            </a:r>
            <a:r>
              <a:rPr lang="en-US" dirty="0" smtClean="0">
                <a:solidFill>
                  <a:schemeClr val="accent6">
                    <a:lumMod val="75000"/>
                  </a:schemeClr>
                </a:solidFill>
              </a:rPr>
              <a:t>walks</a:t>
            </a:r>
            <a:r>
              <a:rPr lang="en-US" dirty="0" smtClean="0"/>
              <a:t> until he reaches </a:t>
            </a:r>
            <a:r>
              <a:rPr lang="en-US" dirty="0" smtClean="0">
                <a:solidFill>
                  <a:schemeClr val="accent6">
                    <a:lumMod val="75000"/>
                  </a:schemeClr>
                </a:solidFill>
              </a:rPr>
              <a:t>al-</a:t>
            </a:r>
            <a:r>
              <a:rPr lang="en-US" dirty="0" err="1" smtClean="0">
                <a:solidFill>
                  <a:schemeClr val="accent6">
                    <a:lumMod val="75000"/>
                  </a:schemeClr>
                </a:solidFill>
              </a:rPr>
              <a:t>Marwah</a:t>
            </a:r>
            <a:r>
              <a:rPr lang="en-US" dirty="0" smtClean="0"/>
              <a:t> and does as he did at as-</a:t>
            </a:r>
            <a:r>
              <a:rPr lang="en-US" dirty="0" err="1" smtClean="0"/>
              <a:t>Safa</a:t>
            </a:r>
            <a:r>
              <a:rPr lang="en-US" dirty="0" smtClean="0"/>
              <a:t>.</a:t>
            </a:r>
          </a:p>
          <a:p>
            <a:pPr algn="r" rtl="1"/>
            <a:r>
              <a:rPr lang="ar-SA" dirty="0" smtClean="0"/>
              <a:t>ثم ينزل فيمشي في موضع مشيه، ويسعى في موضع سعيه، حتى يكمل سبعة أشواط، يحتسب بالذهاب سعية، وبالرجوع سعية، يفتتح بالصفا ويختم بالمروة. </a:t>
            </a:r>
            <a:endParaRPr lang="en-US" dirty="0" smtClean="0"/>
          </a:p>
          <a:p>
            <a:pPr algn="l" rtl="0"/>
            <a:r>
              <a:rPr lang="en-US" dirty="0" smtClean="0"/>
              <a:t>After that he </a:t>
            </a:r>
            <a:r>
              <a:rPr lang="en-US" dirty="0" smtClean="0">
                <a:solidFill>
                  <a:schemeClr val="accent6">
                    <a:lumMod val="75000"/>
                  </a:schemeClr>
                </a:solidFill>
              </a:rPr>
              <a:t>walks</a:t>
            </a:r>
            <a:r>
              <a:rPr lang="en-US" dirty="0" smtClean="0"/>
              <a:t> in the place of walking and </a:t>
            </a:r>
            <a:r>
              <a:rPr lang="en-US" dirty="0" smtClean="0">
                <a:solidFill>
                  <a:schemeClr val="accent6">
                    <a:lumMod val="75000"/>
                  </a:schemeClr>
                </a:solidFill>
              </a:rPr>
              <a:t>walks briskly </a:t>
            </a:r>
            <a:r>
              <a:rPr lang="en-US" dirty="0" smtClean="0"/>
              <a:t>in the place of walking briskly; until he finishes </a:t>
            </a:r>
            <a:r>
              <a:rPr lang="en-US" dirty="0" smtClean="0">
                <a:solidFill>
                  <a:schemeClr val="accent6">
                    <a:lumMod val="75000"/>
                  </a:schemeClr>
                </a:solidFill>
              </a:rPr>
              <a:t>seven rounds</a:t>
            </a:r>
            <a:r>
              <a:rPr lang="en-US" dirty="0" smtClean="0"/>
              <a:t>. He counts going as one round and coming back as one round </a:t>
            </a:r>
            <a:r>
              <a:rPr lang="en-US" dirty="0" smtClean="0">
                <a:solidFill>
                  <a:schemeClr val="accent6">
                    <a:lumMod val="75000"/>
                  </a:schemeClr>
                </a:solidFill>
              </a:rPr>
              <a:t>starting</a:t>
            </a:r>
            <a:r>
              <a:rPr lang="en-US" dirty="0" smtClean="0"/>
              <a:t> with </a:t>
            </a:r>
            <a:r>
              <a:rPr lang="en-US" dirty="0" smtClean="0">
                <a:solidFill>
                  <a:schemeClr val="accent6">
                    <a:lumMod val="75000"/>
                  </a:schemeClr>
                </a:solidFill>
              </a:rPr>
              <a:t>as-</a:t>
            </a:r>
            <a:r>
              <a:rPr lang="en-US" dirty="0" err="1" smtClean="0">
                <a:solidFill>
                  <a:schemeClr val="accent6">
                    <a:lumMod val="75000"/>
                  </a:schemeClr>
                </a:solidFill>
              </a:rPr>
              <a:t>Safa</a:t>
            </a:r>
            <a:r>
              <a:rPr lang="en-US" dirty="0" smtClean="0"/>
              <a:t> and </a:t>
            </a:r>
            <a:r>
              <a:rPr lang="en-US" dirty="0" smtClean="0">
                <a:solidFill>
                  <a:schemeClr val="accent6">
                    <a:lumMod val="75000"/>
                  </a:schemeClr>
                </a:solidFill>
              </a:rPr>
              <a:t>finishing</a:t>
            </a:r>
            <a:r>
              <a:rPr lang="en-US" dirty="0" smtClean="0"/>
              <a:t> with </a:t>
            </a:r>
            <a:r>
              <a:rPr lang="en-US" dirty="0" smtClean="0">
                <a:solidFill>
                  <a:schemeClr val="accent6">
                    <a:lumMod val="75000"/>
                  </a:schemeClr>
                </a:solidFill>
              </a:rPr>
              <a:t>al-</a:t>
            </a:r>
            <a:r>
              <a:rPr lang="en-US" dirty="0" err="1" smtClean="0">
                <a:solidFill>
                  <a:schemeClr val="accent6">
                    <a:lumMod val="75000"/>
                  </a:schemeClr>
                </a:solidFill>
              </a:rPr>
              <a:t>Marwah</a:t>
            </a:r>
            <a:r>
              <a:rPr lang="en-US" dirty="0" smtClean="0"/>
              <a:t>.</a:t>
            </a:r>
          </a:p>
        </p:txBody>
      </p:sp>
    </p:spTree>
    <p:extLst>
      <p:ext uri="{BB962C8B-B14F-4D97-AF65-F5344CB8AC3E}">
        <p14:creationId xmlns:p14="http://schemas.microsoft.com/office/powerpoint/2010/main" val="232300071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60" y="0"/>
            <a:ext cx="4500594" cy="1714488"/>
          </a:xfrm>
        </p:spPr>
        <p:style>
          <a:lnRef idx="0">
            <a:schemeClr val="accent6"/>
          </a:lnRef>
          <a:fillRef idx="3">
            <a:schemeClr val="accent6"/>
          </a:fillRef>
          <a:effectRef idx="3">
            <a:schemeClr val="accent6"/>
          </a:effectRef>
          <a:fontRef idx="minor">
            <a:schemeClr val="lt1"/>
          </a:fontRef>
        </p:style>
        <p:txBody>
          <a:bodyPr/>
          <a:lstStyle/>
          <a:p>
            <a:r>
              <a:rPr lang="en-US" b="1" dirty="0" err="1" smtClean="0"/>
              <a:t>Sa’y</a:t>
            </a:r>
            <a:endParaRPr lang="ar-EG" dirty="0"/>
          </a:p>
        </p:txBody>
      </p:sp>
      <p:pic>
        <p:nvPicPr>
          <p:cNvPr id="6" name="Content Placeholder 5" descr="Aerial Diagram of AlHaram.gif"/>
          <p:cNvPicPr>
            <a:picLocks noGrp="1" noChangeAspect="1"/>
          </p:cNvPicPr>
          <p:nvPr>
            <p:ph sz="half" idx="1"/>
          </p:nvPr>
        </p:nvPicPr>
        <p:blipFill>
          <a:blip r:embed="rId3" cstate="print"/>
          <a:stretch>
            <a:fillRect/>
          </a:stretch>
        </p:blipFill>
        <p:spPr>
          <a:xfrm>
            <a:off x="0" y="1816814"/>
            <a:ext cx="4357686" cy="4969772"/>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2"/>
          <p:cNvPicPr>
            <a:picLocks noChangeAspect="1" noChangeArrowheads="1"/>
          </p:cNvPicPr>
          <p:nvPr/>
        </p:nvPicPr>
        <p:blipFill>
          <a:blip r:embed="rId4" cstate="print"/>
          <a:srcRect/>
          <a:stretch>
            <a:fillRect/>
          </a:stretch>
        </p:blipFill>
        <p:spPr bwMode="auto">
          <a:xfrm>
            <a:off x="4071934" y="-214124"/>
            <a:ext cx="5072066" cy="5087262"/>
          </a:xfrm>
          <a:prstGeom prst="rect">
            <a:avLst/>
          </a:prstGeom>
          <a:noFill/>
          <a:ln w="9525">
            <a:noFill/>
            <a:miter lim="800000"/>
            <a:headEnd/>
            <a:tailEnd/>
          </a:ln>
          <a:effectLst/>
        </p:spPr>
      </p:pic>
      <p:pic>
        <p:nvPicPr>
          <p:cNvPr id="8" name="Content Placeholder 7" descr="g_safa_marwa_2.jpg"/>
          <p:cNvPicPr>
            <a:picLocks noGrp="1" noChangeAspect="1"/>
          </p:cNvPicPr>
          <p:nvPr>
            <p:ph sz="half" idx="2"/>
          </p:nvPr>
        </p:nvPicPr>
        <p:blipFill>
          <a:blip r:embed="rId5" cstate="print"/>
          <a:stretch>
            <a:fillRect/>
          </a:stretch>
        </p:blipFill>
        <p:spPr>
          <a:xfrm>
            <a:off x="4071934" y="3643314"/>
            <a:ext cx="5072066" cy="3214686"/>
          </a:xfrm>
        </p:spPr>
      </p:pic>
    </p:spTree>
    <p:extLst>
      <p:ext uri="{BB962C8B-B14F-4D97-AF65-F5344CB8AC3E}">
        <p14:creationId xmlns:p14="http://schemas.microsoft.com/office/powerpoint/2010/main" val="3534974212"/>
      </p:ext>
    </p:extLst>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Documents\Pictures\Al-'Umdah\Final\hajj_guide.jpg"/>
          <p:cNvPicPr>
            <a:picLocks noGrp="1" noChangeAspect="1" noChangeArrowheads="1"/>
          </p:cNvPicPr>
          <p:nvPr>
            <p:ph sz="half" idx="1"/>
          </p:nvPr>
        </p:nvPicPr>
        <p:blipFill>
          <a:blip r:embed="rId3" cstate="print"/>
          <a:srcRect r="2842"/>
          <a:stretch>
            <a:fillRect/>
          </a:stretch>
        </p:blipFill>
        <p:spPr bwMode="auto">
          <a:xfrm>
            <a:off x="3886200" y="-152400"/>
            <a:ext cx="5334000" cy="7109072"/>
          </a:xfrm>
          <a:prstGeom prst="rect">
            <a:avLst/>
          </a:prstGeom>
          <a:noFill/>
        </p:spPr>
      </p:pic>
      <p:pic>
        <p:nvPicPr>
          <p:cNvPr id="6" name="Picture 5"/>
          <p:cNvPicPr/>
          <p:nvPr/>
        </p:nvPicPr>
        <p:blipFill>
          <a:blip r:embed="rId4" cstate="print"/>
          <a:srcRect t="45477" r="11864" b="747"/>
          <a:stretch>
            <a:fillRect/>
          </a:stretch>
        </p:blipFill>
        <p:spPr bwMode="auto">
          <a:xfrm>
            <a:off x="0" y="0"/>
            <a:ext cx="3886200" cy="6858000"/>
          </a:xfrm>
          <a:prstGeom prst="rect">
            <a:avLst/>
          </a:prstGeom>
          <a:noFill/>
          <a:ln w="9525">
            <a:noFill/>
            <a:miter lim="800000"/>
            <a:headEnd/>
            <a:tailEnd/>
          </a:ln>
        </p:spPr>
      </p:pic>
    </p:spTree>
  </p:cSld>
  <p:clrMapOvr>
    <a:masterClrMapping/>
  </p:clrMapOvr>
  <p:transition>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Exiting from the Ihram of </a:t>
            </a:r>
            <a:r>
              <a:rPr lang="en-US" b="1" dirty="0" err="1" smtClean="0"/>
              <a:t>Umrah</a:t>
            </a:r>
            <a:r>
              <a:rPr lang="en-US" dirty="0" smtClean="0"/>
              <a:t> </a:t>
            </a:r>
            <a:endParaRPr lang="ar-EG" dirty="0"/>
          </a:p>
        </p:txBody>
      </p:sp>
      <p:sp>
        <p:nvSpPr>
          <p:cNvPr id="3" name="Content Placeholder 2"/>
          <p:cNvSpPr>
            <a:spLocks noGrp="1"/>
          </p:cNvSpPr>
          <p:nvPr>
            <p:ph type="body" sz="quarter" idx="10"/>
          </p:nvPr>
        </p:nvSpPr>
        <p:spPr>
          <a:xfrm>
            <a:off x="142844" y="1643051"/>
            <a:ext cx="8858312" cy="4786345"/>
          </a:xfrm>
        </p:spPr>
        <p:txBody>
          <a:bodyPr>
            <a:noAutofit/>
          </a:bodyPr>
          <a:lstStyle/>
          <a:p>
            <a:pPr algn="r" rtl="1"/>
            <a:r>
              <a:rPr lang="ar-SA" sz="2400" dirty="0" smtClean="0"/>
              <a:t>ثم يقصر من شعره إن كان معتمراً وقد حل. إلا المتمتع إن كان معه هدي والقارن والمفرد فإنه لا يحل. </a:t>
            </a:r>
            <a:endParaRPr lang="en-US" sz="2400" dirty="0" smtClean="0"/>
          </a:p>
          <a:p>
            <a:pPr algn="l" rtl="0"/>
            <a:r>
              <a:rPr lang="en-US" sz="2400" dirty="0" smtClean="0"/>
              <a:t>and then he </a:t>
            </a:r>
            <a:r>
              <a:rPr lang="en-US" sz="2400" dirty="0" smtClean="0">
                <a:solidFill>
                  <a:schemeClr val="accent6">
                    <a:lumMod val="75000"/>
                  </a:schemeClr>
                </a:solidFill>
              </a:rPr>
              <a:t>shortens</a:t>
            </a:r>
            <a:r>
              <a:rPr lang="en-US" sz="2400" dirty="0" smtClean="0"/>
              <a:t> his </a:t>
            </a:r>
            <a:r>
              <a:rPr lang="en-US" sz="2400" dirty="0" smtClean="0">
                <a:solidFill>
                  <a:schemeClr val="accent6">
                    <a:lumMod val="75000"/>
                  </a:schemeClr>
                </a:solidFill>
              </a:rPr>
              <a:t>hair</a:t>
            </a:r>
            <a:r>
              <a:rPr lang="en-US" sz="2400" dirty="0" smtClean="0"/>
              <a:t> if he was making ‘Umrah and </a:t>
            </a:r>
            <a:r>
              <a:rPr lang="en-US" sz="2400" dirty="0" smtClean="0">
                <a:solidFill>
                  <a:schemeClr val="accent6">
                    <a:lumMod val="75000"/>
                  </a:schemeClr>
                </a:solidFill>
              </a:rPr>
              <a:t>exited</a:t>
            </a:r>
            <a:r>
              <a:rPr lang="en-US" sz="2400" dirty="0" smtClean="0"/>
              <a:t> from his state of </a:t>
            </a:r>
            <a:r>
              <a:rPr lang="en-US" sz="2400" dirty="0" smtClean="0">
                <a:solidFill>
                  <a:schemeClr val="accent6">
                    <a:lumMod val="75000"/>
                  </a:schemeClr>
                </a:solidFill>
              </a:rPr>
              <a:t>ihram</a:t>
            </a:r>
            <a:r>
              <a:rPr lang="en-US" sz="2400" dirty="0" smtClean="0"/>
              <a:t>, </a:t>
            </a:r>
            <a:r>
              <a:rPr lang="en-US" sz="2400" u="sng" dirty="0" smtClean="0"/>
              <a:t>except</a:t>
            </a:r>
            <a:r>
              <a:rPr lang="en-US" sz="2400" dirty="0" smtClean="0"/>
              <a:t> the </a:t>
            </a:r>
            <a:r>
              <a:rPr lang="en-US" sz="2400" dirty="0" smtClean="0">
                <a:solidFill>
                  <a:schemeClr val="accent6">
                    <a:lumMod val="75000"/>
                  </a:schemeClr>
                </a:solidFill>
              </a:rPr>
              <a:t>one making tamattu’ if he has his offerings</a:t>
            </a:r>
            <a:r>
              <a:rPr lang="en-US" sz="2400" dirty="0" smtClean="0"/>
              <a:t> with him or the one </a:t>
            </a:r>
            <a:r>
              <a:rPr lang="en-US" sz="2400" dirty="0" smtClean="0">
                <a:solidFill>
                  <a:schemeClr val="accent6">
                    <a:lumMod val="75000"/>
                  </a:schemeClr>
                </a:solidFill>
              </a:rPr>
              <a:t>making qiraan or </a:t>
            </a:r>
            <a:r>
              <a:rPr lang="en-US" sz="2400" dirty="0" err="1" smtClean="0">
                <a:solidFill>
                  <a:schemeClr val="accent6">
                    <a:lumMod val="75000"/>
                  </a:schemeClr>
                </a:solidFill>
              </a:rPr>
              <a:t>ifrad</a:t>
            </a:r>
            <a:r>
              <a:rPr lang="en-US" sz="2400" dirty="0" smtClean="0"/>
              <a:t>; </a:t>
            </a:r>
            <a:r>
              <a:rPr lang="en-US" sz="2400" dirty="0" smtClean="0">
                <a:solidFill>
                  <a:schemeClr val="accent6">
                    <a:lumMod val="75000"/>
                  </a:schemeClr>
                </a:solidFill>
              </a:rPr>
              <a:t>none</a:t>
            </a:r>
            <a:r>
              <a:rPr lang="en-US" sz="2400" dirty="0" smtClean="0"/>
              <a:t> of them </a:t>
            </a:r>
            <a:r>
              <a:rPr lang="en-US" sz="2400" dirty="0" smtClean="0">
                <a:solidFill>
                  <a:schemeClr val="accent6">
                    <a:lumMod val="75000"/>
                  </a:schemeClr>
                </a:solidFill>
              </a:rPr>
              <a:t>exit from</a:t>
            </a:r>
            <a:r>
              <a:rPr lang="en-US" sz="2400" dirty="0" smtClean="0"/>
              <a:t> the state of </a:t>
            </a:r>
            <a:r>
              <a:rPr lang="en-US" sz="2400" dirty="0" smtClean="0">
                <a:solidFill>
                  <a:schemeClr val="accent6">
                    <a:lumMod val="75000"/>
                  </a:schemeClr>
                </a:solidFill>
              </a:rPr>
              <a:t>ihram</a:t>
            </a:r>
            <a:r>
              <a:rPr lang="en-US" sz="2400" dirty="0" smtClean="0"/>
              <a:t>.</a:t>
            </a:r>
          </a:p>
          <a:p>
            <a:pPr>
              <a:buNone/>
            </a:pPr>
            <a:endParaRPr lang="en-US" sz="2400" dirty="0" smtClean="0"/>
          </a:p>
          <a:p>
            <a:pPr algn="r" rtl="1"/>
            <a:r>
              <a:rPr lang="ar-SA" sz="2400" dirty="0" smtClean="0"/>
              <a:t>والمرأة كالرجل، إلا أنها لا ترمل في طواف ولا سعي. </a:t>
            </a:r>
            <a:endParaRPr lang="en-US" sz="2400" dirty="0" smtClean="0"/>
          </a:p>
          <a:p>
            <a:pPr algn="l" rtl="0"/>
            <a:r>
              <a:rPr lang="en-US" sz="2400" dirty="0" smtClean="0">
                <a:solidFill>
                  <a:schemeClr val="accent6">
                    <a:lumMod val="75000"/>
                  </a:schemeClr>
                </a:solidFill>
              </a:rPr>
              <a:t>Women are like men </a:t>
            </a:r>
            <a:r>
              <a:rPr lang="en-US" sz="2400" u="sng" dirty="0" smtClean="0"/>
              <a:t>except</a:t>
            </a:r>
            <a:r>
              <a:rPr lang="en-US" sz="2400" dirty="0" smtClean="0"/>
              <a:t> they </a:t>
            </a:r>
            <a:r>
              <a:rPr lang="en-US" sz="2400" dirty="0" smtClean="0">
                <a:solidFill>
                  <a:schemeClr val="accent6">
                    <a:lumMod val="75000"/>
                  </a:schemeClr>
                </a:solidFill>
              </a:rPr>
              <a:t>do not do </a:t>
            </a:r>
            <a:r>
              <a:rPr lang="en-US" sz="2400" dirty="0" err="1" smtClean="0">
                <a:solidFill>
                  <a:schemeClr val="accent6">
                    <a:lumMod val="75000"/>
                  </a:schemeClr>
                </a:solidFill>
              </a:rPr>
              <a:t>ramal</a:t>
            </a:r>
            <a:r>
              <a:rPr lang="en-US" sz="2400" dirty="0" smtClean="0">
                <a:solidFill>
                  <a:schemeClr val="accent6">
                    <a:lumMod val="75000"/>
                  </a:schemeClr>
                </a:solidFill>
              </a:rPr>
              <a:t> </a:t>
            </a:r>
            <a:r>
              <a:rPr lang="en-US" sz="2400" dirty="0" smtClean="0"/>
              <a:t>(brisk walking &amp; short steps) in </a:t>
            </a:r>
            <a:r>
              <a:rPr lang="en-US" sz="2400" dirty="0" err="1" smtClean="0"/>
              <a:t>tawaaf</a:t>
            </a:r>
            <a:r>
              <a:rPr lang="en-US" sz="2400" dirty="0" smtClean="0"/>
              <a:t> or </a:t>
            </a:r>
            <a:r>
              <a:rPr lang="en-US" sz="2400" dirty="0" err="1" smtClean="0"/>
              <a:t>sa’y</a:t>
            </a:r>
            <a:r>
              <a:rPr lang="en-US" sz="2400" dirty="0" smtClean="0"/>
              <a:t>.</a:t>
            </a:r>
            <a:endParaRPr lang="ar-EG" sz="2400" dirty="0"/>
          </a:p>
        </p:txBody>
      </p:sp>
    </p:spTree>
    <p:extLst>
      <p:ext uri="{BB962C8B-B14F-4D97-AF65-F5344CB8AC3E}">
        <p14:creationId xmlns:p14="http://schemas.microsoft.com/office/powerpoint/2010/main" val="301140763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2428868"/>
            <a:ext cx="9525000" cy="1000132"/>
          </a:xfrm>
        </p:spPr>
        <p:txBody>
          <a:bodyPr/>
          <a:lstStyle/>
          <a:p>
            <a:r>
              <a:rPr lang="ar-SA" sz="2800" b="1" dirty="0" smtClean="0">
                <a:latin typeface="Book Antiqua" pitchFamily="18" charset="0"/>
              </a:rPr>
              <a:t>باب صفة الحج</a:t>
            </a:r>
            <a:r>
              <a:rPr lang="ar-EG" sz="2800" b="1" dirty="0" smtClean="0">
                <a:latin typeface="Book Antiqua" pitchFamily="18" charset="0"/>
              </a:rPr>
              <a:t/>
            </a:r>
            <a:br>
              <a:rPr lang="ar-EG" sz="2800" b="1" dirty="0" smtClean="0">
                <a:latin typeface="Book Antiqua" pitchFamily="18" charset="0"/>
              </a:rPr>
            </a:br>
            <a:r>
              <a:rPr lang="en-US" b="1" dirty="0" smtClean="0">
                <a:solidFill>
                  <a:srgbClr val="CC0000"/>
                </a:solidFill>
                <a:latin typeface="Book Antiqua" pitchFamily="18" charset="0"/>
                <a:cs typeface="Arial" charset="0"/>
              </a:rPr>
              <a:t>Chapter of the description of hajj</a:t>
            </a:r>
            <a:endParaRPr lang="en-US" dirty="0"/>
          </a:p>
        </p:txBody>
      </p:sp>
    </p:spTree>
    <p:extLst>
      <p:ext uri="{BB962C8B-B14F-4D97-AF65-F5344CB8AC3E}">
        <p14:creationId xmlns:p14="http://schemas.microsoft.com/office/powerpoint/2010/main" val="12405329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214810" cy="1571612"/>
          </a:xfrm>
        </p:spPr>
        <p:style>
          <a:lnRef idx="0">
            <a:schemeClr val="accent6"/>
          </a:lnRef>
          <a:fillRef idx="3">
            <a:schemeClr val="accent6"/>
          </a:fillRef>
          <a:effectRef idx="3">
            <a:schemeClr val="accent6"/>
          </a:effectRef>
          <a:fontRef idx="minor">
            <a:schemeClr val="lt1"/>
          </a:fontRef>
        </p:style>
        <p:txBody>
          <a:bodyPr>
            <a:normAutofit/>
          </a:bodyPr>
          <a:lstStyle/>
          <a:p>
            <a:r>
              <a:rPr lang="en-US" b="1" u="sng" dirty="0" smtClean="0"/>
              <a:t>[Functions of the 8</a:t>
            </a:r>
            <a:r>
              <a:rPr lang="en-US" b="1" u="sng" baseline="30000" dirty="0" smtClean="0"/>
              <a:t>th</a:t>
            </a:r>
            <a:r>
              <a:rPr lang="en-US" b="1" u="sng" dirty="0" smtClean="0"/>
              <a:t> (</a:t>
            </a:r>
            <a:r>
              <a:rPr lang="en-US" b="1" u="sng" dirty="0" err="1" smtClean="0"/>
              <a:t>Tarweyah</a:t>
            </a:r>
            <a:r>
              <a:rPr lang="en-US" b="1" u="sng" dirty="0" smtClean="0"/>
              <a:t>)]</a:t>
            </a:r>
            <a:endParaRPr lang="ar-EG" dirty="0"/>
          </a:p>
        </p:txBody>
      </p:sp>
      <p:sp>
        <p:nvSpPr>
          <p:cNvPr id="3" name="Content Placeholder 2"/>
          <p:cNvSpPr>
            <a:spLocks noGrp="1"/>
          </p:cNvSpPr>
          <p:nvPr>
            <p:ph sz="half" idx="1"/>
          </p:nvPr>
        </p:nvSpPr>
        <p:spPr>
          <a:xfrm>
            <a:off x="0" y="1600201"/>
            <a:ext cx="4214810" cy="5257799"/>
          </a:xfrm>
        </p:spPr>
        <p:style>
          <a:lnRef idx="1">
            <a:schemeClr val="dk1"/>
          </a:lnRef>
          <a:fillRef idx="3">
            <a:schemeClr val="dk1"/>
          </a:fillRef>
          <a:effectRef idx="2">
            <a:schemeClr val="dk1"/>
          </a:effectRef>
          <a:fontRef idx="minor">
            <a:schemeClr val="lt1"/>
          </a:fontRef>
        </p:style>
        <p:txBody>
          <a:bodyPr>
            <a:normAutofit/>
          </a:bodyPr>
          <a:lstStyle/>
          <a:p>
            <a:pPr algn="r" rtl="1"/>
            <a:r>
              <a:rPr lang="ar-SA" dirty="0" smtClean="0"/>
              <a:t>وإذا </a:t>
            </a:r>
            <a:r>
              <a:rPr lang="ar-SA" dirty="0"/>
              <a:t>كان يوم التروية فمن كان حلالاً أحرم من مكة وخرج إلى </a:t>
            </a:r>
            <a:r>
              <a:rPr lang="ar-SA" dirty="0" smtClean="0"/>
              <a:t>عرفات</a:t>
            </a:r>
            <a:endParaRPr lang="en-US" dirty="0"/>
          </a:p>
          <a:p>
            <a:pPr algn="l" rtl="0"/>
            <a:r>
              <a:rPr lang="en-US" dirty="0"/>
              <a:t>And when it is the day of </a:t>
            </a:r>
            <a:r>
              <a:rPr lang="en-US" dirty="0" err="1"/>
              <a:t>Tarweyah</a:t>
            </a:r>
            <a:r>
              <a:rPr lang="en-US" dirty="0"/>
              <a:t> (storing </a:t>
            </a:r>
            <a:r>
              <a:rPr lang="en-US" dirty="0" smtClean="0"/>
              <a:t>water) 1, </a:t>
            </a:r>
            <a:r>
              <a:rPr lang="en-US" dirty="0"/>
              <a:t>then everyone who is not in a state of ihram should enter into it from </a:t>
            </a:r>
            <a:r>
              <a:rPr lang="en-US" dirty="0" err="1"/>
              <a:t>Makkah</a:t>
            </a:r>
            <a:r>
              <a:rPr lang="en-US" dirty="0"/>
              <a:t> and go to ‘Arafat. </a:t>
            </a:r>
          </a:p>
          <a:p>
            <a:pPr algn="l" rtl="0"/>
            <a:endParaRPr lang="ar-EG" dirty="0"/>
          </a:p>
        </p:txBody>
      </p:sp>
      <p:pic>
        <p:nvPicPr>
          <p:cNvPr id="7" name="Picture 2" descr="L:\Documents\Pictures\Al-'Umdah\Final\hajj_guide.jpg"/>
          <p:cNvPicPr>
            <a:picLocks noGrp="1" noChangeAspect="1" noChangeArrowheads="1"/>
          </p:cNvPicPr>
          <p:nvPr>
            <p:ph sz="half" idx="2"/>
          </p:nvPr>
        </p:nvPicPr>
        <p:blipFill>
          <a:blip r:embed="rId3" cstate="print"/>
          <a:srcRect r="2842"/>
          <a:stretch>
            <a:fillRect/>
          </a:stretch>
        </p:blipFill>
        <p:spPr bwMode="auto">
          <a:xfrm>
            <a:off x="4230600" y="-71462"/>
            <a:ext cx="4984870" cy="6929486"/>
          </a:xfrm>
          <a:prstGeom prst="rect">
            <a:avLst/>
          </a:prstGeom>
          <a:noFill/>
        </p:spPr>
      </p:pic>
    </p:spTree>
    <p:extLst>
      <p:ext uri="{BB962C8B-B14F-4D97-AF65-F5344CB8AC3E}">
        <p14:creationId xmlns:p14="http://schemas.microsoft.com/office/powerpoint/2010/main" val="632244735"/>
      </p:ext>
    </p:extLst>
  </p:cSld>
  <p:clrMapOvr>
    <a:masterClrMapping/>
  </p:clrMapOvr>
  <p:transition>
    <p:randomBa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 y="-24"/>
            <a:ext cx="9144032" cy="642942"/>
          </a:xfrm>
        </p:spPr>
        <p:style>
          <a:lnRef idx="0">
            <a:schemeClr val="accent6"/>
          </a:lnRef>
          <a:fillRef idx="3">
            <a:schemeClr val="accent6"/>
          </a:fillRef>
          <a:effectRef idx="3">
            <a:schemeClr val="accent6"/>
          </a:effectRef>
          <a:fontRef idx="minor">
            <a:schemeClr val="lt1"/>
          </a:fontRef>
        </p:style>
        <p:txBody>
          <a:bodyPr>
            <a:normAutofit fontScale="90000"/>
          </a:bodyPr>
          <a:lstStyle/>
          <a:p>
            <a:r>
              <a:rPr lang="en-US" b="1" u="sng" dirty="0" smtClean="0"/>
              <a:t>[Functions of the 9</a:t>
            </a:r>
            <a:r>
              <a:rPr lang="en-US" b="1" u="sng" baseline="30000" dirty="0" smtClean="0"/>
              <a:t>th</a:t>
            </a:r>
            <a:r>
              <a:rPr lang="en-US" b="1" u="sng" dirty="0" smtClean="0"/>
              <a:t> (‘Arafah)]</a:t>
            </a:r>
            <a:endParaRPr lang="ar-EG" dirty="0"/>
          </a:p>
        </p:txBody>
      </p:sp>
      <p:pic>
        <p:nvPicPr>
          <p:cNvPr id="5" name="Content Placeholder 4" descr="arafa_01.jpg_440_-1.jpg"/>
          <p:cNvPicPr>
            <a:picLocks noGrp="1" noChangeAspect="1"/>
          </p:cNvPicPr>
          <p:nvPr>
            <p:ph sz="half" idx="2"/>
          </p:nvPr>
        </p:nvPicPr>
        <p:blipFill>
          <a:blip r:embed="rId3" cstate="print"/>
          <a:srcRect t="1484" b="27299"/>
          <a:stretch>
            <a:fillRect/>
          </a:stretch>
        </p:blipFill>
        <p:spPr>
          <a:xfrm>
            <a:off x="0" y="3500438"/>
            <a:ext cx="9144000" cy="4357718"/>
          </a:xfrm>
        </p:spPr>
      </p:pic>
      <p:sp>
        <p:nvSpPr>
          <p:cNvPr id="3" name="Content Placeholder 2"/>
          <p:cNvSpPr>
            <a:spLocks noGrp="1"/>
          </p:cNvSpPr>
          <p:nvPr>
            <p:ph sz="half" idx="1"/>
          </p:nvPr>
        </p:nvSpPr>
        <p:spPr>
          <a:xfrm>
            <a:off x="0" y="642918"/>
            <a:ext cx="9144000" cy="3000396"/>
          </a:xfrm>
        </p:spPr>
        <p:style>
          <a:lnRef idx="2">
            <a:schemeClr val="dk1">
              <a:shade val="50000"/>
            </a:schemeClr>
          </a:lnRef>
          <a:fillRef idx="1">
            <a:schemeClr val="dk1"/>
          </a:fillRef>
          <a:effectRef idx="0">
            <a:schemeClr val="dk1"/>
          </a:effectRef>
          <a:fontRef idx="minor">
            <a:schemeClr val="lt1"/>
          </a:fontRef>
        </p:style>
        <p:txBody>
          <a:bodyPr>
            <a:normAutofit fontScale="77500" lnSpcReduction="20000"/>
          </a:bodyPr>
          <a:lstStyle/>
          <a:p>
            <a:pPr algn="r" rtl="1">
              <a:buNone/>
            </a:pPr>
            <a:r>
              <a:rPr lang="ar-SA" dirty="0" smtClean="0"/>
              <a:t>فإذا زالت الشمس يوم عرفه صلى الظهر والعصر يجمع بينهما بأذان وإقامتين، ثم يروح إلى الموقف -وعرفات كلها موقف إلا بطن عرنة. </a:t>
            </a:r>
            <a:endParaRPr lang="en-US" dirty="0" smtClean="0"/>
          </a:p>
          <a:p>
            <a:pPr marL="3175" indent="-3175" algn="l" rtl="0">
              <a:buNone/>
            </a:pPr>
            <a:r>
              <a:rPr lang="en-US" dirty="0" smtClean="0"/>
              <a:t>And when the sun reaches its zenith on the day of ‘Arafat, he prays dhuhr and ‘asr combined </a:t>
            </a:r>
            <a:r>
              <a:rPr lang="en-US" dirty="0" smtClean="0">
                <a:sym typeface="AGA Arabesque"/>
              </a:rPr>
              <a:t></a:t>
            </a:r>
            <a:r>
              <a:rPr lang="en-US" dirty="0" smtClean="0"/>
              <a:t> with one adhaan and two </a:t>
            </a:r>
            <a:r>
              <a:rPr lang="en-US" dirty="0" err="1" smtClean="0"/>
              <a:t>iqamas</a:t>
            </a:r>
            <a:r>
              <a:rPr lang="en-US" dirty="0" smtClean="0"/>
              <a:t>. Then, goes to the standing place: All of ‘Arafat </a:t>
            </a:r>
            <a:r>
              <a:rPr lang="en-US" dirty="0" smtClean="0">
                <a:sym typeface="AGA Arabesque"/>
              </a:rPr>
              <a:t></a:t>
            </a:r>
            <a:r>
              <a:rPr lang="en-US" dirty="0" smtClean="0"/>
              <a:t> except for the bottom of the valley of ‘</a:t>
            </a:r>
            <a:r>
              <a:rPr lang="en-US" dirty="0" err="1" smtClean="0"/>
              <a:t>Uranah</a:t>
            </a:r>
            <a:r>
              <a:rPr lang="en-US" dirty="0" smtClean="0"/>
              <a:t>. </a:t>
            </a:r>
          </a:p>
          <a:p>
            <a:pPr algn="r" rtl="1">
              <a:buNone/>
            </a:pPr>
            <a:r>
              <a:rPr lang="ar-SA" dirty="0" smtClean="0"/>
              <a:t>ويستحب أن يقف في موقف النبي أو قريباً من الصخرات ويجعل حبل المشاة بين يديه ويستقبل القبلة ويكون راكباً</a:t>
            </a:r>
            <a:endParaRPr lang="en-US" dirty="0" smtClean="0"/>
          </a:p>
          <a:p>
            <a:pPr marL="3175" indent="-3175" algn="l" rtl="0">
              <a:buNone/>
            </a:pPr>
            <a:r>
              <a:rPr lang="en-US" dirty="0" smtClean="0"/>
              <a:t>It is preferable to stand at the site where the Prophet stood or close to the rocks and have the pedestrians in front of him, and face the Qiblah while riding.</a:t>
            </a:r>
          </a:p>
          <a:p>
            <a:pPr algn="l" rtl="0">
              <a:buNone/>
            </a:pPr>
            <a:endParaRPr lang="en-US" dirty="0" smtClean="0"/>
          </a:p>
        </p:txBody>
      </p:sp>
    </p:spTree>
    <p:extLst>
      <p:ext uri="{BB962C8B-B14F-4D97-AF65-F5344CB8AC3E}">
        <p14:creationId xmlns:p14="http://schemas.microsoft.com/office/powerpoint/2010/main" val="2949188764"/>
      </p:ext>
    </p:extLst>
  </p:cSld>
  <p:clrMapOvr>
    <a:masterClrMapping/>
  </p:clrMapOvr>
  <p:transition>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Supplication</a:t>
            </a:r>
            <a:endParaRPr lang="ar-EG" b="1" dirty="0"/>
          </a:p>
        </p:txBody>
      </p:sp>
      <p:sp>
        <p:nvSpPr>
          <p:cNvPr id="3" name="Content Placeholder 2"/>
          <p:cNvSpPr>
            <a:spLocks noGrp="1"/>
          </p:cNvSpPr>
          <p:nvPr>
            <p:ph type="body" sz="quarter" idx="10"/>
          </p:nvPr>
        </p:nvSpPr>
        <p:spPr>
          <a:xfrm>
            <a:off x="214282" y="1428736"/>
            <a:ext cx="8715436" cy="4643470"/>
          </a:xfrm>
        </p:spPr>
        <p:txBody>
          <a:bodyPr>
            <a:normAutofit fontScale="92500"/>
          </a:bodyPr>
          <a:lstStyle/>
          <a:p>
            <a:pPr algn="r" rtl="1"/>
            <a:r>
              <a:rPr lang="ar-SA" dirty="0" smtClean="0"/>
              <a:t>ويكثر من قول لا إله إلا الله وحده لا شريك له، له الملك وله الحمد، بيده الخير وهو على كل شئ قدير، ويجتهد في الدعاء والرغبة إلى الله عز وجل إلى غروب الشمس </a:t>
            </a:r>
            <a:endParaRPr lang="en-US" dirty="0" smtClean="0"/>
          </a:p>
          <a:p>
            <a:pPr algn="l" rtl="0"/>
            <a:r>
              <a:rPr lang="en-US" dirty="0" smtClean="0"/>
              <a:t>And say abundantly, </a:t>
            </a:r>
            <a:r>
              <a:rPr lang="en-US" dirty="0" smtClean="0">
                <a:effectLst>
                  <a:outerShdw blurRad="38100" dist="38100" dir="2700000" algn="tl">
                    <a:srgbClr val="000000">
                      <a:alpha val="43137"/>
                    </a:srgbClr>
                  </a:outerShdw>
                </a:effectLst>
              </a:rPr>
              <a:t>“There is no God but Allah, alone without partners; to Him belongs the dominion and all praise is due to Him; in His hands is all goodness and He is all-capable of all things.”</a:t>
            </a:r>
          </a:p>
          <a:p>
            <a:pPr algn="l" rtl="0"/>
            <a:r>
              <a:rPr lang="en-US" dirty="0" smtClean="0"/>
              <a:t>And he should </a:t>
            </a:r>
            <a:r>
              <a:rPr lang="en-US" dirty="0" smtClean="0">
                <a:solidFill>
                  <a:schemeClr val="accent6">
                    <a:lumMod val="75000"/>
                  </a:schemeClr>
                </a:solidFill>
              </a:rPr>
              <a:t>excel in making supplication</a:t>
            </a:r>
            <a:r>
              <a:rPr lang="en-US" dirty="0" smtClean="0">
                <a:solidFill>
                  <a:schemeClr val="accent6"/>
                </a:solidFill>
              </a:rPr>
              <a:t> </a:t>
            </a:r>
            <a:r>
              <a:rPr lang="en-US" dirty="0" smtClean="0"/>
              <a:t>and seeking Almighty Allah </a:t>
            </a:r>
            <a:r>
              <a:rPr lang="en-US" dirty="0" smtClean="0">
                <a:solidFill>
                  <a:schemeClr val="accent6">
                    <a:lumMod val="75000"/>
                  </a:schemeClr>
                </a:solidFill>
              </a:rPr>
              <a:t>until</a:t>
            </a:r>
            <a:r>
              <a:rPr lang="en-US" dirty="0" smtClean="0">
                <a:solidFill>
                  <a:schemeClr val="accent6"/>
                </a:solidFill>
              </a:rPr>
              <a:t> </a:t>
            </a:r>
            <a:r>
              <a:rPr lang="en-US" dirty="0" smtClean="0">
                <a:solidFill>
                  <a:schemeClr val="accent6">
                    <a:lumMod val="75000"/>
                  </a:schemeClr>
                </a:solidFill>
              </a:rPr>
              <a:t>sunset</a:t>
            </a:r>
            <a:r>
              <a:rPr lang="en-US" dirty="0" smtClean="0"/>
              <a:t>.</a:t>
            </a:r>
          </a:p>
        </p:txBody>
      </p:sp>
    </p:spTree>
    <p:extLst>
      <p:ext uri="{BB962C8B-B14F-4D97-AF65-F5344CB8AC3E}">
        <p14:creationId xmlns:p14="http://schemas.microsoft.com/office/powerpoint/2010/main" val="2995117541"/>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0"/>
            <a:ext cx="3857620" cy="6858000"/>
          </a:xfrm>
          <a:scene3d>
            <a:camera prst="orthographicFront"/>
            <a:lightRig rig="threePt" dir="t"/>
          </a:scene3d>
          <a:sp3d>
            <a:bevelT w="101600" prst="riblet"/>
          </a:sp3d>
        </p:spPr>
        <p:style>
          <a:lnRef idx="2">
            <a:schemeClr val="dk1">
              <a:shade val="50000"/>
            </a:schemeClr>
          </a:lnRef>
          <a:fillRef idx="1">
            <a:schemeClr val="dk1"/>
          </a:fillRef>
          <a:effectRef idx="0">
            <a:schemeClr val="dk1"/>
          </a:effectRef>
          <a:fontRef idx="minor">
            <a:schemeClr val="lt1"/>
          </a:fontRef>
        </p:style>
        <p:txBody>
          <a:bodyPr>
            <a:normAutofit fontScale="77500" lnSpcReduction="20000"/>
          </a:bodyPr>
          <a:lstStyle/>
          <a:p>
            <a:pPr algn="r" rtl="1"/>
            <a:endParaRPr lang="en-US" dirty="0" smtClean="0"/>
          </a:p>
          <a:p>
            <a:pPr marL="112713" indent="-1588" algn="r" rtl="1">
              <a:buNone/>
            </a:pPr>
            <a:r>
              <a:rPr lang="ar-SA" dirty="0" smtClean="0"/>
              <a:t>ثم يدفع مع الإمام إلى مزدلفة على طريق المأزمين وعليه السكينة والوقار ويكون ملبياً ذاكراً لله عز وجل </a:t>
            </a:r>
            <a:endParaRPr lang="en-US" dirty="0" smtClean="0"/>
          </a:p>
          <a:p>
            <a:pPr marL="112713" indent="-112713" algn="l" rtl="0"/>
            <a:r>
              <a:rPr lang="en-US" dirty="0" smtClean="0"/>
              <a:t>And then </a:t>
            </a:r>
            <a:r>
              <a:rPr lang="en-US" b="1" dirty="0" smtClean="0">
                <a:solidFill>
                  <a:schemeClr val="accent6"/>
                </a:solidFill>
              </a:rPr>
              <a:t>leaves</a:t>
            </a:r>
            <a:r>
              <a:rPr lang="en-US" dirty="0" smtClean="0"/>
              <a:t> with the imam </a:t>
            </a:r>
            <a:r>
              <a:rPr lang="en-US" dirty="0" smtClean="0">
                <a:solidFill>
                  <a:schemeClr val="accent6"/>
                </a:solidFill>
              </a:rPr>
              <a:t>to</a:t>
            </a:r>
            <a:r>
              <a:rPr lang="en-US" dirty="0" smtClean="0"/>
              <a:t> </a:t>
            </a:r>
            <a:r>
              <a:rPr lang="en-US" b="1" dirty="0" smtClean="0">
                <a:solidFill>
                  <a:schemeClr val="accent6"/>
                </a:solidFill>
              </a:rPr>
              <a:t>al-Muzdalifah</a:t>
            </a:r>
            <a:r>
              <a:rPr lang="en-US" dirty="0" smtClean="0"/>
              <a:t> taking the route of </a:t>
            </a:r>
            <a:r>
              <a:rPr lang="en-US" b="1" dirty="0" smtClean="0">
                <a:solidFill>
                  <a:schemeClr val="accent6"/>
                </a:solidFill>
              </a:rPr>
              <a:t>al-</a:t>
            </a:r>
            <a:r>
              <a:rPr lang="en-US" b="1" dirty="0" err="1" smtClean="0">
                <a:solidFill>
                  <a:schemeClr val="accent6"/>
                </a:solidFill>
              </a:rPr>
              <a:t>Ma’zemayn</a:t>
            </a:r>
            <a:r>
              <a:rPr lang="en-US" dirty="0" smtClean="0"/>
              <a:t>. </a:t>
            </a:r>
          </a:p>
          <a:p>
            <a:pPr marL="112713" indent="-112713" algn="l" rtl="0"/>
            <a:r>
              <a:rPr lang="en-US" dirty="0" smtClean="0"/>
              <a:t>He proceeds with </a:t>
            </a:r>
            <a:r>
              <a:rPr lang="en-US" b="1" dirty="0" smtClean="0">
                <a:solidFill>
                  <a:schemeClr val="accent6"/>
                </a:solidFill>
              </a:rPr>
              <a:t>serenity and dignity </a:t>
            </a:r>
            <a:r>
              <a:rPr lang="en-US" dirty="0" smtClean="0"/>
              <a:t>while making </a:t>
            </a:r>
            <a:r>
              <a:rPr lang="en-US" b="1" dirty="0" err="1" smtClean="0">
                <a:solidFill>
                  <a:schemeClr val="accent6"/>
                </a:solidFill>
              </a:rPr>
              <a:t>talbeyah</a:t>
            </a:r>
            <a:r>
              <a:rPr lang="en-US" dirty="0" smtClean="0"/>
              <a:t> and mentioning Almighty Allah. </a:t>
            </a:r>
          </a:p>
          <a:p>
            <a:pPr algn="l" rtl="0">
              <a:buNone/>
            </a:pPr>
            <a:endParaRPr lang="en-US" dirty="0" smtClean="0"/>
          </a:p>
          <a:p>
            <a:pPr marL="57150" indent="-1588" algn="r" rtl="1">
              <a:buNone/>
            </a:pPr>
            <a:r>
              <a:rPr lang="ar-SA" sz="2600" dirty="0" smtClean="0"/>
              <a:t>فإذا وصل إلى مزدلفة صلى بها المغرب والعشاء قبل حط الرحال يجمع بينهما، ثم يبيت بها. </a:t>
            </a:r>
            <a:endParaRPr lang="en-US" sz="2600" dirty="0" smtClean="0"/>
          </a:p>
          <a:p>
            <a:pPr marL="112713" indent="-112713" algn="l" rtl="0"/>
            <a:r>
              <a:rPr lang="en-US" dirty="0" smtClean="0"/>
              <a:t>Once he </a:t>
            </a:r>
            <a:r>
              <a:rPr lang="en-US" b="1" dirty="0" smtClean="0">
                <a:solidFill>
                  <a:schemeClr val="accent6"/>
                </a:solidFill>
              </a:rPr>
              <a:t>reaches</a:t>
            </a:r>
            <a:r>
              <a:rPr lang="en-US" dirty="0" smtClean="0"/>
              <a:t> al-Muzdalifah, he </a:t>
            </a:r>
            <a:r>
              <a:rPr lang="en-US" b="1" dirty="0" smtClean="0">
                <a:solidFill>
                  <a:schemeClr val="accent6"/>
                </a:solidFill>
              </a:rPr>
              <a:t>prays al-Maghrib and al-‘Isha’ </a:t>
            </a:r>
            <a:r>
              <a:rPr lang="en-US" dirty="0" smtClean="0">
                <a:sym typeface="AGA Arabesque"/>
              </a:rPr>
              <a:t></a:t>
            </a:r>
            <a:r>
              <a:rPr lang="en-US" dirty="0" smtClean="0"/>
              <a:t> before he unloads his belongings. </a:t>
            </a:r>
          </a:p>
          <a:p>
            <a:pPr marL="112713" indent="-112713" algn="l" rtl="0"/>
            <a:r>
              <a:rPr lang="en-US" dirty="0" smtClean="0"/>
              <a:t>He combines the prayers,</a:t>
            </a:r>
            <a:r>
              <a:rPr lang="en-US" dirty="0" smtClean="0">
                <a:sym typeface="AGA Arabesque"/>
              </a:rPr>
              <a:t></a:t>
            </a:r>
            <a:r>
              <a:rPr lang="en-US" dirty="0" smtClean="0"/>
              <a:t> then, </a:t>
            </a:r>
            <a:r>
              <a:rPr lang="en-US" b="1" dirty="0" smtClean="0">
                <a:solidFill>
                  <a:schemeClr val="accent6"/>
                </a:solidFill>
              </a:rPr>
              <a:t>sleeps</a:t>
            </a:r>
            <a:r>
              <a:rPr lang="en-US" dirty="0" smtClean="0"/>
              <a:t> </a:t>
            </a:r>
            <a:r>
              <a:rPr lang="en-US" b="1" dirty="0" smtClean="0">
                <a:solidFill>
                  <a:schemeClr val="accent6"/>
                </a:solidFill>
              </a:rPr>
              <a:t>over</a:t>
            </a:r>
            <a:r>
              <a:rPr lang="en-US" dirty="0" smtClean="0"/>
              <a:t> in that place. </a:t>
            </a:r>
          </a:p>
        </p:txBody>
      </p:sp>
      <p:pic>
        <p:nvPicPr>
          <p:cNvPr id="7" name="Picture 2" descr="L:\Documents\Pictures\Al-'Umdah\Final\hajj_guide.jpg"/>
          <p:cNvPicPr>
            <a:picLocks noChangeAspect="1" noChangeArrowheads="1"/>
          </p:cNvPicPr>
          <p:nvPr/>
        </p:nvPicPr>
        <p:blipFill>
          <a:blip r:embed="rId3" cstate="print"/>
          <a:srcRect r="2842"/>
          <a:stretch>
            <a:fillRect/>
          </a:stretch>
        </p:blipFill>
        <p:spPr bwMode="auto">
          <a:xfrm>
            <a:off x="3881470" y="-179610"/>
            <a:ext cx="5334000" cy="7109072"/>
          </a:xfrm>
          <a:prstGeom prst="rect">
            <a:avLst/>
          </a:prstGeom>
          <a:noFill/>
          <a:ln w="9525">
            <a:noFill/>
            <a:miter lim="800000"/>
            <a:headEnd/>
            <a:tailEnd/>
          </a:ln>
        </p:spPr>
      </p:pic>
    </p:spTree>
    <p:extLst>
      <p:ext uri="{BB962C8B-B14F-4D97-AF65-F5344CB8AC3E}">
        <p14:creationId xmlns:p14="http://schemas.microsoft.com/office/powerpoint/2010/main" val="1932603339"/>
      </p:ext>
    </p:extLst>
  </p:cSld>
  <p:clrMapOvr>
    <a:masterClrMapping/>
  </p:clrMapOvr>
  <p:transition>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[Functions of the 10</a:t>
            </a:r>
            <a:r>
              <a:rPr lang="en-US" b="1" u="sng" baseline="30000" dirty="0" smtClean="0"/>
              <a:t>th</a:t>
            </a:r>
            <a:r>
              <a:rPr lang="en-US" b="1" u="sng" dirty="0" smtClean="0"/>
              <a:t> (Eid)]</a:t>
            </a:r>
            <a:endParaRPr lang="ar-EG" dirty="0"/>
          </a:p>
        </p:txBody>
      </p:sp>
      <p:sp>
        <p:nvSpPr>
          <p:cNvPr id="3" name="Content Placeholder 2"/>
          <p:cNvSpPr>
            <a:spLocks noGrp="1"/>
          </p:cNvSpPr>
          <p:nvPr>
            <p:ph type="body" sz="quarter" idx="10"/>
          </p:nvPr>
        </p:nvSpPr>
        <p:spPr>
          <a:xfrm>
            <a:off x="642910" y="1571612"/>
            <a:ext cx="8072494" cy="4357718"/>
          </a:xfrm>
        </p:spPr>
        <p:txBody>
          <a:bodyPr>
            <a:normAutofit/>
          </a:bodyPr>
          <a:lstStyle/>
          <a:p>
            <a:pPr algn="r" rtl="1"/>
            <a:r>
              <a:rPr lang="ar-SA" sz="2800" dirty="0" smtClean="0"/>
              <a:t>ثم يصلي الفجر بغلس، ويأتي المشعر الحرام فيقف عنده ويدعو </a:t>
            </a:r>
            <a:endParaRPr lang="en-US" sz="2800" dirty="0" smtClean="0"/>
          </a:p>
          <a:p>
            <a:pPr algn="l" rtl="0"/>
            <a:r>
              <a:rPr lang="en-US" sz="2800" dirty="0" smtClean="0"/>
              <a:t>After that, he </a:t>
            </a:r>
            <a:r>
              <a:rPr lang="en-US" sz="2800" dirty="0" smtClean="0">
                <a:solidFill>
                  <a:schemeClr val="accent6">
                    <a:lumMod val="75000"/>
                  </a:schemeClr>
                </a:solidFill>
              </a:rPr>
              <a:t>prays</a:t>
            </a:r>
            <a:r>
              <a:rPr lang="en-US" sz="2800" dirty="0" smtClean="0"/>
              <a:t> </a:t>
            </a:r>
            <a:r>
              <a:rPr lang="en-US" sz="2800" dirty="0" smtClean="0">
                <a:solidFill>
                  <a:schemeClr val="accent6">
                    <a:lumMod val="75000"/>
                  </a:schemeClr>
                </a:solidFill>
              </a:rPr>
              <a:t>al-Fajr</a:t>
            </a:r>
            <a:r>
              <a:rPr lang="en-US" sz="2800" dirty="0" smtClean="0"/>
              <a:t> while it is </a:t>
            </a:r>
            <a:r>
              <a:rPr lang="en-US" sz="2800" dirty="0" smtClean="0">
                <a:solidFill>
                  <a:schemeClr val="accent6">
                    <a:lumMod val="75000"/>
                  </a:schemeClr>
                </a:solidFill>
              </a:rPr>
              <a:t>still dark </a:t>
            </a:r>
            <a:r>
              <a:rPr lang="en-US" sz="2800" dirty="0" smtClean="0"/>
              <a:t>and he </a:t>
            </a:r>
            <a:r>
              <a:rPr lang="en-US" sz="2800" dirty="0" smtClean="0">
                <a:solidFill>
                  <a:schemeClr val="accent6">
                    <a:lumMod val="75000"/>
                  </a:schemeClr>
                </a:solidFill>
              </a:rPr>
              <a:t>goes</a:t>
            </a:r>
            <a:r>
              <a:rPr lang="en-US" sz="2800" dirty="0" smtClean="0"/>
              <a:t> </a:t>
            </a:r>
            <a:r>
              <a:rPr lang="en-US" sz="2800" dirty="0" smtClean="0">
                <a:solidFill>
                  <a:schemeClr val="accent6">
                    <a:lumMod val="75000"/>
                  </a:schemeClr>
                </a:solidFill>
              </a:rPr>
              <a:t>to</a:t>
            </a:r>
            <a:r>
              <a:rPr lang="en-US" sz="2800" dirty="0" smtClean="0"/>
              <a:t> the </a:t>
            </a:r>
            <a:r>
              <a:rPr lang="en-US" sz="2800" dirty="0" err="1" smtClean="0">
                <a:solidFill>
                  <a:schemeClr val="accent6">
                    <a:lumMod val="75000"/>
                  </a:schemeClr>
                </a:solidFill>
              </a:rPr>
              <a:t>Mash’ar</a:t>
            </a:r>
            <a:r>
              <a:rPr lang="en-US" sz="2800" dirty="0" smtClean="0"/>
              <a:t> </a:t>
            </a:r>
            <a:r>
              <a:rPr lang="en-US" sz="2800" dirty="0" smtClean="0">
                <a:solidFill>
                  <a:schemeClr val="accent6">
                    <a:lumMod val="75000"/>
                  </a:schemeClr>
                </a:solidFill>
              </a:rPr>
              <a:t>al-Haraam</a:t>
            </a:r>
            <a:r>
              <a:rPr lang="en-US" sz="2800" dirty="0" smtClean="0"/>
              <a:t> and stands there and </a:t>
            </a:r>
            <a:r>
              <a:rPr lang="en-US" sz="2800" dirty="0" smtClean="0">
                <a:solidFill>
                  <a:schemeClr val="accent6">
                    <a:lumMod val="75000"/>
                  </a:schemeClr>
                </a:solidFill>
              </a:rPr>
              <a:t>supplicates</a:t>
            </a:r>
            <a:r>
              <a:rPr lang="en-US" sz="2800" dirty="0" smtClean="0"/>
              <a:t>.</a:t>
            </a:r>
          </a:p>
          <a:p>
            <a:pPr algn="l" rtl="0">
              <a:buNone/>
            </a:pPr>
            <a:endParaRPr lang="en-US" sz="2800" dirty="0" smtClean="0"/>
          </a:p>
          <a:p>
            <a:pPr algn="r" rtl="1"/>
            <a:r>
              <a:rPr lang="ar-SA" sz="2800" dirty="0" smtClean="0"/>
              <a:t>ويقف حتى يسفر جداً، ثم يدفع قبل طلوع الشمس </a:t>
            </a:r>
            <a:endParaRPr lang="en-US" sz="2800" dirty="0" smtClean="0"/>
          </a:p>
          <a:p>
            <a:pPr algn="l" rtl="0"/>
            <a:r>
              <a:rPr lang="en-US" sz="2800" dirty="0" smtClean="0"/>
              <a:t>And he </a:t>
            </a:r>
            <a:r>
              <a:rPr lang="en-US" sz="2800" dirty="0" smtClean="0">
                <a:solidFill>
                  <a:schemeClr val="accent6">
                    <a:lumMod val="75000"/>
                  </a:schemeClr>
                </a:solidFill>
              </a:rPr>
              <a:t>stands</a:t>
            </a:r>
            <a:r>
              <a:rPr lang="en-US" sz="2800" dirty="0" smtClean="0"/>
              <a:t> </a:t>
            </a:r>
            <a:r>
              <a:rPr lang="en-US" sz="2800" dirty="0" smtClean="0">
                <a:solidFill>
                  <a:schemeClr val="accent6">
                    <a:lumMod val="75000"/>
                  </a:schemeClr>
                </a:solidFill>
              </a:rPr>
              <a:t>until</a:t>
            </a:r>
            <a:r>
              <a:rPr lang="en-US" sz="2800" dirty="0" smtClean="0"/>
              <a:t> it is </a:t>
            </a:r>
            <a:r>
              <a:rPr lang="en-US" sz="2800" dirty="0" smtClean="0">
                <a:solidFill>
                  <a:schemeClr val="accent6">
                    <a:lumMod val="75000"/>
                  </a:schemeClr>
                </a:solidFill>
              </a:rPr>
              <a:t>well lit</a:t>
            </a:r>
            <a:r>
              <a:rPr lang="en-US" sz="2800" dirty="0" smtClean="0"/>
              <a:t>;---and then </a:t>
            </a:r>
            <a:r>
              <a:rPr lang="en-US" sz="2800" dirty="0" smtClean="0">
                <a:solidFill>
                  <a:schemeClr val="accent6">
                    <a:lumMod val="75000"/>
                  </a:schemeClr>
                </a:solidFill>
              </a:rPr>
              <a:t>moves before sunrise</a:t>
            </a:r>
            <a:r>
              <a:rPr lang="en-US" sz="2800" dirty="0" smtClean="0"/>
              <a:t>. </a:t>
            </a:r>
            <a:r>
              <a:rPr lang="en-US" sz="2800" dirty="0" smtClean="0">
                <a:sym typeface="AGA Arabesque"/>
              </a:rPr>
              <a:t></a:t>
            </a:r>
            <a:endParaRPr lang="en-US" sz="2800" dirty="0" smtClean="0"/>
          </a:p>
        </p:txBody>
      </p:sp>
      <p:sp>
        <p:nvSpPr>
          <p:cNvPr id="6" name="TextBox 5"/>
          <p:cNvSpPr txBox="1"/>
          <p:nvPr/>
        </p:nvSpPr>
        <p:spPr>
          <a:xfrm>
            <a:off x="5257801" y="6488668"/>
            <a:ext cx="2787366" cy="369332"/>
          </a:xfrm>
          <a:prstGeom prst="rect">
            <a:avLst/>
          </a:prstGeom>
          <a:noFill/>
        </p:spPr>
        <p:txBody>
          <a:bodyPr wrap="none" rtlCol="1">
            <a:spAutoFit/>
          </a:bodyPr>
          <a:lstStyle/>
          <a:p>
            <a:pPr fontAlgn="base">
              <a:spcBef>
                <a:spcPct val="0"/>
              </a:spcBef>
              <a:spcAft>
                <a:spcPct val="0"/>
              </a:spcAft>
            </a:pPr>
            <a:r>
              <a:rPr lang="en-US" dirty="0" smtClean="0">
                <a:solidFill>
                  <a:prstClr val="black"/>
                </a:solidFill>
                <a:latin typeface="Arial" charset="0"/>
                <a:cs typeface="Arial" charset="0"/>
              </a:rPr>
              <a:t>www.webpages.uidaho.edu</a:t>
            </a:r>
            <a:endParaRPr lang="ar-EG" dirty="0">
              <a:solidFill>
                <a:prstClr val="black"/>
              </a:solidFill>
              <a:latin typeface="Arial" charset="0"/>
            </a:endParaRPr>
          </a:p>
        </p:txBody>
      </p:sp>
    </p:spTree>
    <p:extLst>
      <p:ext uri="{BB962C8B-B14F-4D97-AF65-F5344CB8AC3E}">
        <p14:creationId xmlns:p14="http://schemas.microsoft.com/office/powerpoint/2010/main" val="817618527"/>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57166"/>
            <a:ext cx="9525000" cy="538162"/>
          </a:xfrm>
        </p:spPr>
        <p:txBody>
          <a:bodyPr>
            <a:normAutofit fontScale="90000"/>
          </a:bodyPr>
          <a:lstStyle/>
          <a:p>
            <a:r>
              <a:rPr lang="en-US" b="1" u="sng" dirty="0" smtClean="0"/>
              <a:t>[Ramy/Stoning]</a:t>
            </a:r>
            <a:endParaRPr lang="ar-EG" dirty="0"/>
          </a:p>
        </p:txBody>
      </p:sp>
      <p:sp>
        <p:nvSpPr>
          <p:cNvPr id="3" name="Content Placeholder 2"/>
          <p:cNvSpPr>
            <a:spLocks noGrp="1"/>
          </p:cNvSpPr>
          <p:nvPr>
            <p:ph type="body" sz="quarter" idx="10"/>
          </p:nvPr>
        </p:nvSpPr>
        <p:spPr>
          <a:xfrm>
            <a:off x="0" y="990600"/>
            <a:ext cx="4857752" cy="5867400"/>
          </a:xfrm>
        </p:spPr>
        <p:txBody>
          <a:bodyPr>
            <a:normAutofit fontScale="70000" lnSpcReduction="20000"/>
          </a:bodyPr>
          <a:lstStyle/>
          <a:p>
            <a:pPr algn="r" rtl="1"/>
            <a:r>
              <a:rPr lang="ar-SA" dirty="0" smtClean="0"/>
              <a:t>فإذا بلغ محسراً أسرع قدر رمية بحجر حتى يأتي منى فيبتدئ بجمرة العقبة فيرميها بسبع حصيات كحصى الخذف </a:t>
            </a:r>
            <a:endParaRPr lang="en-US" dirty="0" smtClean="0"/>
          </a:p>
          <a:p>
            <a:pPr algn="l" rtl="0"/>
            <a:r>
              <a:rPr lang="en-US" dirty="0" smtClean="0"/>
              <a:t>Once he </a:t>
            </a:r>
            <a:r>
              <a:rPr lang="en-US" dirty="0" smtClean="0">
                <a:solidFill>
                  <a:schemeClr val="accent6">
                    <a:lumMod val="75000"/>
                  </a:schemeClr>
                </a:solidFill>
              </a:rPr>
              <a:t>reaches</a:t>
            </a:r>
            <a:r>
              <a:rPr lang="en-US" dirty="0" smtClean="0"/>
              <a:t> </a:t>
            </a:r>
            <a:r>
              <a:rPr lang="en-US" dirty="0" err="1" smtClean="0">
                <a:solidFill>
                  <a:schemeClr val="accent6">
                    <a:lumMod val="75000"/>
                  </a:schemeClr>
                </a:solidFill>
              </a:rPr>
              <a:t>Muhasser</a:t>
            </a:r>
            <a:r>
              <a:rPr lang="en-US" dirty="0" smtClean="0"/>
              <a:t>, he should </a:t>
            </a:r>
            <a:r>
              <a:rPr lang="en-US" dirty="0" smtClean="0">
                <a:solidFill>
                  <a:schemeClr val="accent6">
                    <a:lumMod val="75000"/>
                  </a:schemeClr>
                </a:solidFill>
              </a:rPr>
              <a:t>hasten</a:t>
            </a:r>
            <a:r>
              <a:rPr lang="en-US" dirty="0" smtClean="0"/>
              <a:t> </a:t>
            </a:r>
            <a:r>
              <a:rPr lang="en-US" dirty="0" smtClean="0">
                <a:sym typeface="AGA Arabesque"/>
              </a:rPr>
              <a:t></a:t>
            </a:r>
            <a:r>
              <a:rPr lang="en-US" dirty="0" smtClean="0"/>
              <a:t> for a distance of a stone’s throw until he arrives at Mina. Then, he </a:t>
            </a:r>
            <a:r>
              <a:rPr lang="en-US" dirty="0" smtClean="0">
                <a:solidFill>
                  <a:schemeClr val="accent6">
                    <a:lumMod val="75000"/>
                  </a:schemeClr>
                </a:solidFill>
              </a:rPr>
              <a:t>starts</a:t>
            </a:r>
            <a:r>
              <a:rPr lang="en-US" dirty="0" smtClean="0"/>
              <a:t> with the </a:t>
            </a:r>
            <a:r>
              <a:rPr lang="en-US" dirty="0" smtClean="0">
                <a:solidFill>
                  <a:schemeClr val="accent6">
                    <a:lumMod val="75000"/>
                  </a:schemeClr>
                </a:solidFill>
              </a:rPr>
              <a:t>Jamrat-ul-‘Aqabah</a:t>
            </a:r>
            <a:r>
              <a:rPr lang="en-US" dirty="0" smtClean="0"/>
              <a:t>, and throws </a:t>
            </a:r>
            <a:r>
              <a:rPr lang="en-US" dirty="0" smtClean="0">
                <a:solidFill>
                  <a:schemeClr val="accent6">
                    <a:lumMod val="75000"/>
                  </a:schemeClr>
                </a:solidFill>
              </a:rPr>
              <a:t>seven pebbles </a:t>
            </a:r>
            <a:r>
              <a:rPr lang="en-US" dirty="0" smtClean="0"/>
              <a:t>at it that are like the </a:t>
            </a:r>
            <a:r>
              <a:rPr lang="en-US" dirty="0" smtClean="0">
                <a:solidFill>
                  <a:schemeClr val="accent6">
                    <a:lumMod val="75000"/>
                  </a:schemeClr>
                </a:solidFill>
              </a:rPr>
              <a:t>pebbles of throwing</a:t>
            </a:r>
            <a:r>
              <a:rPr lang="en-US" dirty="0" smtClean="0"/>
              <a:t>. </a:t>
            </a:r>
          </a:p>
          <a:p>
            <a:pPr algn="r" rtl="1"/>
            <a:r>
              <a:rPr lang="ar-SA" dirty="0" smtClean="0"/>
              <a:t>يكبر مع كل حصاة، ويرفع يديه في الرمي، ويقطع التلبية بابتداء الرمي، ويستبطن الوادي ويستقبل القبلة، ولا يقف عندها </a:t>
            </a:r>
            <a:endParaRPr lang="en-US" dirty="0" smtClean="0"/>
          </a:p>
          <a:p>
            <a:pPr algn="l" rtl="0"/>
            <a:r>
              <a:rPr lang="en-US" dirty="0" smtClean="0"/>
              <a:t>He </a:t>
            </a:r>
            <a:r>
              <a:rPr lang="en-US" dirty="0" smtClean="0">
                <a:solidFill>
                  <a:schemeClr val="accent6">
                    <a:lumMod val="75000"/>
                  </a:schemeClr>
                </a:solidFill>
              </a:rPr>
              <a:t>says Allahu Akbar </a:t>
            </a:r>
            <a:r>
              <a:rPr lang="en-US" dirty="0" smtClean="0"/>
              <a:t>with every pebble and </a:t>
            </a:r>
            <a:r>
              <a:rPr lang="en-US" dirty="0" smtClean="0">
                <a:solidFill>
                  <a:schemeClr val="accent6">
                    <a:lumMod val="75000"/>
                  </a:schemeClr>
                </a:solidFill>
              </a:rPr>
              <a:t>raises</a:t>
            </a:r>
            <a:r>
              <a:rPr lang="en-US" dirty="0" smtClean="0"/>
              <a:t> his </a:t>
            </a:r>
            <a:r>
              <a:rPr lang="en-US" dirty="0" smtClean="0">
                <a:solidFill>
                  <a:schemeClr val="accent6">
                    <a:lumMod val="75000"/>
                  </a:schemeClr>
                </a:solidFill>
              </a:rPr>
              <a:t>hand</a:t>
            </a:r>
            <a:r>
              <a:rPr lang="en-US" dirty="0" smtClean="0"/>
              <a:t> while throwing. And he </a:t>
            </a:r>
            <a:r>
              <a:rPr lang="en-US" dirty="0" smtClean="0">
                <a:solidFill>
                  <a:schemeClr val="accent6">
                    <a:lumMod val="75000"/>
                  </a:schemeClr>
                </a:solidFill>
              </a:rPr>
              <a:t>interrupts</a:t>
            </a:r>
            <a:r>
              <a:rPr lang="en-US" dirty="0" smtClean="0"/>
              <a:t> the </a:t>
            </a:r>
            <a:r>
              <a:rPr lang="en-US" dirty="0" err="1" smtClean="0">
                <a:solidFill>
                  <a:schemeClr val="accent6">
                    <a:lumMod val="75000"/>
                  </a:schemeClr>
                </a:solidFill>
              </a:rPr>
              <a:t>talbeyah</a:t>
            </a:r>
            <a:r>
              <a:rPr lang="en-US" dirty="0" smtClean="0"/>
              <a:t> </a:t>
            </a:r>
            <a:r>
              <a:rPr lang="en-US" dirty="0" smtClean="0">
                <a:solidFill>
                  <a:schemeClr val="accent6">
                    <a:lumMod val="75000"/>
                  </a:schemeClr>
                </a:solidFill>
              </a:rPr>
              <a:t>once he starts throwing</a:t>
            </a:r>
            <a:r>
              <a:rPr lang="en-US" dirty="0" smtClean="0"/>
              <a:t>.</a:t>
            </a:r>
          </a:p>
          <a:p>
            <a:pPr algn="l" rtl="0"/>
            <a:r>
              <a:rPr lang="en-US" dirty="0" smtClean="0"/>
              <a:t>And he </a:t>
            </a:r>
            <a:r>
              <a:rPr lang="en-US" dirty="0" smtClean="0">
                <a:solidFill>
                  <a:schemeClr val="accent6">
                    <a:lumMod val="75000"/>
                  </a:schemeClr>
                </a:solidFill>
              </a:rPr>
              <a:t>stands</a:t>
            </a:r>
            <a:r>
              <a:rPr lang="en-US" dirty="0" smtClean="0"/>
              <a:t> in the </a:t>
            </a:r>
            <a:r>
              <a:rPr lang="en-US" dirty="0" smtClean="0">
                <a:solidFill>
                  <a:schemeClr val="accent6">
                    <a:lumMod val="75000"/>
                  </a:schemeClr>
                </a:solidFill>
              </a:rPr>
              <a:t>middle/bottom</a:t>
            </a:r>
            <a:r>
              <a:rPr lang="en-US" dirty="0" smtClean="0"/>
              <a:t> of the </a:t>
            </a:r>
            <a:r>
              <a:rPr lang="en-US" dirty="0" smtClean="0">
                <a:solidFill>
                  <a:schemeClr val="accent6">
                    <a:lumMod val="75000"/>
                  </a:schemeClr>
                </a:solidFill>
              </a:rPr>
              <a:t>valley</a:t>
            </a:r>
            <a:r>
              <a:rPr lang="en-US" dirty="0" smtClean="0"/>
              <a:t> and </a:t>
            </a:r>
            <a:r>
              <a:rPr lang="en-US" dirty="0" smtClean="0">
                <a:solidFill>
                  <a:schemeClr val="accent6">
                    <a:lumMod val="75000"/>
                  </a:schemeClr>
                </a:solidFill>
              </a:rPr>
              <a:t>faces</a:t>
            </a:r>
            <a:r>
              <a:rPr lang="en-US" dirty="0" smtClean="0"/>
              <a:t> the </a:t>
            </a:r>
            <a:r>
              <a:rPr lang="en-US" dirty="0" smtClean="0">
                <a:solidFill>
                  <a:schemeClr val="accent6">
                    <a:lumMod val="75000"/>
                  </a:schemeClr>
                </a:solidFill>
              </a:rPr>
              <a:t>Qiblah</a:t>
            </a:r>
            <a:r>
              <a:rPr lang="en-US" u="sng" dirty="0" smtClean="0"/>
              <a:t>,</a:t>
            </a:r>
            <a:r>
              <a:rPr lang="en-US" dirty="0" smtClean="0"/>
              <a:t> and he does not stand by it.</a:t>
            </a:r>
          </a:p>
        </p:txBody>
      </p:sp>
      <p:pic>
        <p:nvPicPr>
          <p:cNvPr id="7" name="Content Placeholder 6" descr="Jamarat.JPG"/>
          <p:cNvPicPr>
            <a:picLocks noGrp="1" noChangeAspect="1"/>
          </p:cNvPicPr>
          <p:nvPr>
            <p:ph sz="half" idx="4294967295"/>
          </p:nvPr>
        </p:nvPicPr>
        <p:blipFill>
          <a:blip r:embed="rId3" cstate="print"/>
          <a:stretch>
            <a:fillRect/>
          </a:stretch>
        </p:blipFill>
        <p:spPr>
          <a:xfrm>
            <a:off x="4857753" y="907439"/>
            <a:ext cx="4286279" cy="3093065"/>
          </a:xfrm>
        </p:spPr>
      </p:pic>
      <p:pic>
        <p:nvPicPr>
          <p:cNvPr id="5" name="Picture 4" descr="Hajj Guide from greaterjihad.wordpress.com.bmp"/>
          <p:cNvPicPr/>
          <p:nvPr/>
        </p:nvPicPr>
        <p:blipFill>
          <a:blip r:embed="rId4" cstate="print"/>
          <a:srcRect l="51563" t="16316" r="16493" b="61579"/>
          <a:stretch>
            <a:fillRect/>
          </a:stretch>
        </p:blipFill>
        <p:spPr>
          <a:xfrm>
            <a:off x="4857752" y="4000504"/>
            <a:ext cx="4286280" cy="17335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368708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a:t>
            </a:r>
            <a:r>
              <a:rPr lang="en-US" b="1" u="sng" dirty="0" err="1" smtClean="0"/>
              <a:t>Nahr</a:t>
            </a:r>
            <a:r>
              <a:rPr lang="en-US" b="1" u="sng" dirty="0" smtClean="0"/>
              <a:t>/Slaughtering]</a:t>
            </a:r>
            <a:r>
              <a:rPr lang="en-US" b="1" dirty="0" smtClean="0"/>
              <a:t> </a:t>
            </a:r>
            <a:endParaRPr lang="ar-EG" dirty="0"/>
          </a:p>
        </p:txBody>
      </p:sp>
      <p:sp>
        <p:nvSpPr>
          <p:cNvPr id="3" name="Content Placeholder 2"/>
          <p:cNvSpPr>
            <a:spLocks noGrp="1"/>
          </p:cNvSpPr>
          <p:nvPr>
            <p:ph type="body" sz="quarter" idx="10"/>
          </p:nvPr>
        </p:nvSpPr>
        <p:spPr>
          <a:xfrm>
            <a:off x="214282" y="2428868"/>
            <a:ext cx="8786874" cy="3286148"/>
          </a:xfrm>
        </p:spPr>
        <p:txBody>
          <a:bodyPr>
            <a:normAutofit/>
          </a:bodyPr>
          <a:lstStyle/>
          <a:p>
            <a:pPr algn="r" rtl="1">
              <a:buNone/>
            </a:pPr>
            <a:r>
              <a:rPr lang="ar-SA" sz="2900" dirty="0" smtClean="0"/>
              <a:t>ثم ينحر هديه، ثم يحلق رأسه أو يقصره ثم قد حل له كل شئ إلا النساء. </a:t>
            </a:r>
            <a:endParaRPr lang="en-US" sz="2900" dirty="0" smtClean="0"/>
          </a:p>
          <a:p>
            <a:pPr marL="3175" indent="-3175" algn="l" rtl="0">
              <a:buNone/>
            </a:pPr>
            <a:r>
              <a:rPr lang="en-US" dirty="0" smtClean="0"/>
              <a:t>Then, he </a:t>
            </a:r>
            <a:r>
              <a:rPr lang="en-US" dirty="0" smtClean="0">
                <a:solidFill>
                  <a:schemeClr val="accent6">
                    <a:lumMod val="75000"/>
                  </a:schemeClr>
                </a:solidFill>
              </a:rPr>
              <a:t>slaughters</a:t>
            </a:r>
            <a:r>
              <a:rPr lang="en-US" dirty="0" smtClean="0"/>
              <a:t> his sacrifice and </a:t>
            </a:r>
            <a:r>
              <a:rPr lang="en-US" dirty="0" smtClean="0">
                <a:solidFill>
                  <a:schemeClr val="accent6">
                    <a:lumMod val="75000"/>
                  </a:schemeClr>
                </a:solidFill>
              </a:rPr>
              <a:t>shaves</a:t>
            </a:r>
            <a:r>
              <a:rPr lang="en-US" dirty="0" smtClean="0"/>
              <a:t> his head or </a:t>
            </a:r>
            <a:r>
              <a:rPr lang="en-US" dirty="0" smtClean="0">
                <a:solidFill>
                  <a:schemeClr val="accent6">
                    <a:lumMod val="75000"/>
                  </a:schemeClr>
                </a:solidFill>
              </a:rPr>
              <a:t>shortens</a:t>
            </a:r>
            <a:r>
              <a:rPr lang="en-US" dirty="0" smtClean="0"/>
              <a:t> his hair and then </a:t>
            </a:r>
            <a:r>
              <a:rPr lang="en-US" dirty="0" smtClean="0">
                <a:solidFill>
                  <a:schemeClr val="accent6">
                    <a:lumMod val="75000"/>
                  </a:schemeClr>
                </a:solidFill>
              </a:rPr>
              <a:t>everything</a:t>
            </a:r>
            <a:r>
              <a:rPr lang="en-US" dirty="0" smtClean="0"/>
              <a:t> is </a:t>
            </a:r>
            <a:r>
              <a:rPr lang="en-US" dirty="0" smtClean="0">
                <a:solidFill>
                  <a:schemeClr val="accent6">
                    <a:lumMod val="75000"/>
                  </a:schemeClr>
                </a:solidFill>
              </a:rPr>
              <a:t>permissible</a:t>
            </a:r>
            <a:r>
              <a:rPr lang="en-US" dirty="0" smtClean="0"/>
              <a:t> for him </a:t>
            </a:r>
            <a:r>
              <a:rPr lang="en-US" dirty="0" smtClean="0">
                <a:solidFill>
                  <a:schemeClr val="accent6">
                    <a:lumMod val="75000"/>
                  </a:schemeClr>
                </a:solidFill>
              </a:rPr>
              <a:t>except</a:t>
            </a:r>
            <a:r>
              <a:rPr lang="en-US" dirty="0" smtClean="0"/>
              <a:t> contact with </a:t>
            </a:r>
            <a:r>
              <a:rPr lang="en-US" dirty="0" smtClean="0">
                <a:solidFill>
                  <a:schemeClr val="accent6">
                    <a:lumMod val="75000"/>
                  </a:schemeClr>
                </a:solidFill>
              </a:rPr>
              <a:t>women</a:t>
            </a:r>
            <a:r>
              <a:rPr lang="en-US" dirty="0" smtClean="0"/>
              <a:t>.</a:t>
            </a:r>
          </a:p>
        </p:txBody>
      </p:sp>
    </p:spTree>
    <p:extLst>
      <p:ext uri="{BB962C8B-B14F-4D97-AF65-F5344CB8AC3E}">
        <p14:creationId xmlns:p14="http://schemas.microsoft.com/office/powerpoint/2010/main" val="90748280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08" y="357166"/>
            <a:ext cx="9525000" cy="609600"/>
          </a:xfrm>
        </p:spPr>
        <p:txBody>
          <a:bodyPr>
            <a:normAutofit/>
          </a:bodyPr>
          <a:lstStyle/>
          <a:p>
            <a:r>
              <a:rPr lang="en-US" b="1" u="sng" dirty="0" smtClean="0"/>
              <a:t>[</a:t>
            </a:r>
            <a:r>
              <a:rPr lang="en-US" b="1" u="sng" dirty="0" err="1" smtClean="0"/>
              <a:t>Tawaf</a:t>
            </a:r>
            <a:r>
              <a:rPr lang="en-US" b="1" u="sng" dirty="0" smtClean="0"/>
              <a:t> al-</a:t>
            </a:r>
            <a:r>
              <a:rPr lang="en-US" b="1" u="sng" dirty="0" err="1" smtClean="0"/>
              <a:t>Ifadah</a:t>
            </a:r>
            <a:r>
              <a:rPr lang="en-US" b="1" u="sng" dirty="0" smtClean="0"/>
              <a:t>]</a:t>
            </a:r>
            <a:endParaRPr lang="ar-EG" dirty="0"/>
          </a:p>
        </p:txBody>
      </p:sp>
      <p:sp>
        <p:nvSpPr>
          <p:cNvPr id="3" name="Content Placeholder 2"/>
          <p:cNvSpPr>
            <a:spLocks noGrp="1"/>
          </p:cNvSpPr>
          <p:nvPr>
            <p:ph type="body" sz="quarter" idx="10"/>
          </p:nvPr>
        </p:nvSpPr>
        <p:spPr>
          <a:xfrm>
            <a:off x="0" y="3000372"/>
            <a:ext cx="9144000" cy="3143273"/>
          </a:xfrm>
        </p:spPr>
        <p:txBody>
          <a:bodyPr>
            <a:normAutofit fontScale="85000" lnSpcReduction="10000"/>
          </a:bodyPr>
          <a:lstStyle/>
          <a:p>
            <a:pPr algn="r" rtl="1"/>
            <a:r>
              <a:rPr lang="ar-SA" dirty="0" smtClean="0"/>
              <a:t>ثم يفيض إلى مكة فيطوف للزيارة وهو الطواف الواجب الذي به تمام الحج </a:t>
            </a:r>
            <a:endParaRPr lang="en-US" dirty="0" smtClean="0"/>
          </a:p>
          <a:p>
            <a:pPr algn="l" rtl="0"/>
            <a:r>
              <a:rPr lang="en-US" dirty="0" smtClean="0"/>
              <a:t>Then, he </a:t>
            </a:r>
            <a:r>
              <a:rPr lang="en-US" dirty="0" smtClean="0">
                <a:solidFill>
                  <a:schemeClr val="accent6">
                    <a:lumMod val="75000"/>
                  </a:schemeClr>
                </a:solidFill>
              </a:rPr>
              <a:t>proceeds</a:t>
            </a:r>
            <a:r>
              <a:rPr lang="en-US" dirty="0" smtClean="0"/>
              <a:t> to </a:t>
            </a:r>
            <a:r>
              <a:rPr lang="en-US" dirty="0" err="1" smtClean="0">
                <a:solidFill>
                  <a:schemeClr val="accent6">
                    <a:lumMod val="75000"/>
                  </a:schemeClr>
                </a:solidFill>
              </a:rPr>
              <a:t>Makkah</a:t>
            </a:r>
            <a:r>
              <a:rPr lang="en-US" dirty="0" smtClean="0"/>
              <a:t>, and performs the </a:t>
            </a:r>
            <a:r>
              <a:rPr lang="en-US" dirty="0" smtClean="0">
                <a:solidFill>
                  <a:schemeClr val="accent6">
                    <a:lumMod val="75000"/>
                  </a:schemeClr>
                </a:solidFill>
              </a:rPr>
              <a:t>tawaaf</a:t>
            </a:r>
            <a:r>
              <a:rPr lang="en-US" dirty="0" smtClean="0"/>
              <a:t> of </a:t>
            </a:r>
            <a:r>
              <a:rPr lang="en-US" dirty="0" err="1" smtClean="0">
                <a:solidFill>
                  <a:schemeClr val="accent6">
                    <a:lumMod val="75000"/>
                  </a:schemeClr>
                </a:solidFill>
              </a:rPr>
              <a:t>az-Zeyarah</a:t>
            </a:r>
            <a:r>
              <a:rPr lang="en-US" dirty="0" smtClean="0"/>
              <a:t>; and that is </a:t>
            </a:r>
            <a:r>
              <a:rPr lang="en-US" dirty="0" smtClean="0">
                <a:solidFill>
                  <a:schemeClr val="accent6">
                    <a:lumMod val="75000"/>
                  </a:schemeClr>
                </a:solidFill>
              </a:rPr>
              <a:t>the mandatory </a:t>
            </a:r>
            <a:r>
              <a:rPr lang="en-US" dirty="0" smtClean="0"/>
              <a:t>tawaaf with which the Hajj becomes complete.</a:t>
            </a:r>
          </a:p>
          <a:p>
            <a:pPr algn="r" rtl="1"/>
            <a:r>
              <a:rPr lang="ar-SA" dirty="0" smtClean="0"/>
              <a:t>ثم يسعى بين الصفا والمروة إن كان متمتعاً أم ممن لم يسع مع طواف القدوم </a:t>
            </a:r>
            <a:endParaRPr lang="en-US" dirty="0" smtClean="0"/>
          </a:p>
          <a:p>
            <a:pPr algn="l" rtl="0"/>
            <a:r>
              <a:rPr lang="en-US" dirty="0" smtClean="0"/>
              <a:t>Then he </a:t>
            </a:r>
            <a:r>
              <a:rPr lang="en-US" dirty="0" smtClean="0">
                <a:solidFill>
                  <a:schemeClr val="accent6">
                    <a:lumMod val="75000"/>
                  </a:schemeClr>
                </a:solidFill>
              </a:rPr>
              <a:t>walks briskly </a:t>
            </a:r>
            <a:r>
              <a:rPr lang="en-US" dirty="0" smtClean="0"/>
              <a:t>between </a:t>
            </a:r>
            <a:r>
              <a:rPr lang="en-US" dirty="0" smtClean="0">
                <a:solidFill>
                  <a:schemeClr val="accent6">
                    <a:lumMod val="75000"/>
                  </a:schemeClr>
                </a:solidFill>
              </a:rPr>
              <a:t>as-</a:t>
            </a:r>
            <a:r>
              <a:rPr lang="en-US" dirty="0" err="1" smtClean="0">
                <a:solidFill>
                  <a:schemeClr val="accent6">
                    <a:lumMod val="75000"/>
                  </a:schemeClr>
                </a:solidFill>
              </a:rPr>
              <a:t>Safa</a:t>
            </a:r>
            <a:r>
              <a:rPr lang="en-US" dirty="0" smtClean="0">
                <a:solidFill>
                  <a:schemeClr val="accent6">
                    <a:lumMod val="75000"/>
                  </a:schemeClr>
                </a:solidFill>
              </a:rPr>
              <a:t> &amp; al-</a:t>
            </a:r>
            <a:r>
              <a:rPr lang="en-US" dirty="0" err="1" smtClean="0">
                <a:solidFill>
                  <a:schemeClr val="accent6">
                    <a:lumMod val="75000"/>
                  </a:schemeClr>
                </a:solidFill>
              </a:rPr>
              <a:t>Marwa</a:t>
            </a:r>
            <a:r>
              <a:rPr lang="en-US" dirty="0" smtClean="0">
                <a:solidFill>
                  <a:schemeClr val="accent6">
                    <a:lumMod val="75000"/>
                  </a:schemeClr>
                </a:solidFill>
              </a:rPr>
              <a:t> </a:t>
            </a:r>
            <a:r>
              <a:rPr lang="en-US" u="sng" dirty="0" smtClean="0"/>
              <a:t>if </a:t>
            </a:r>
            <a:r>
              <a:rPr lang="en-US" dirty="0" smtClean="0"/>
              <a:t>he was doing </a:t>
            </a:r>
            <a:r>
              <a:rPr lang="en-US" dirty="0" err="1" smtClean="0">
                <a:solidFill>
                  <a:schemeClr val="accent6">
                    <a:lumMod val="75000"/>
                  </a:schemeClr>
                </a:solidFill>
              </a:rPr>
              <a:t>tamattu</a:t>
            </a:r>
            <a:r>
              <a:rPr lang="en-US" dirty="0" smtClean="0"/>
              <a:t>’ or hasn’t made sa’y with tawaaf al-Qudoom.</a:t>
            </a:r>
          </a:p>
        </p:txBody>
      </p:sp>
      <p:pic>
        <p:nvPicPr>
          <p:cNvPr id="5" name="Content Placeholder 4" descr="Makka during hajj.jpg"/>
          <p:cNvPicPr>
            <a:picLocks noGrp="1" noChangeAspect="1"/>
          </p:cNvPicPr>
          <p:nvPr>
            <p:ph sz="half" idx="4294967295"/>
          </p:nvPr>
        </p:nvPicPr>
        <p:blipFill>
          <a:blip r:embed="rId3" cstate="print"/>
          <a:stretch>
            <a:fillRect/>
          </a:stretch>
        </p:blipFill>
        <p:spPr>
          <a:xfrm>
            <a:off x="-32" y="1000108"/>
            <a:ext cx="9286940" cy="1928826"/>
          </a:xfrm>
        </p:spPr>
      </p:pic>
    </p:spTree>
    <p:extLst>
      <p:ext uri="{BB962C8B-B14F-4D97-AF65-F5344CB8AC3E}">
        <p14:creationId xmlns:p14="http://schemas.microsoft.com/office/powerpoint/2010/main" val="142266730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228600" y="381000"/>
            <a:ext cx="8610600" cy="5471294"/>
            <a:chOff x="228600" y="1081906"/>
            <a:chExt cx="8610600" cy="5471294"/>
          </a:xfrm>
        </p:grpSpPr>
        <p:sp>
          <p:nvSpPr>
            <p:cNvPr id="5" name="Rectangle 4"/>
            <p:cNvSpPr/>
            <p:nvPr/>
          </p:nvSpPr>
          <p:spPr>
            <a:xfrm>
              <a:off x="228600" y="3810000"/>
              <a:ext cx="1752600" cy="2667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l" rtl="0" fontAlgn="base">
                <a:spcBef>
                  <a:spcPct val="0"/>
                </a:spcBef>
                <a:spcAft>
                  <a:spcPct val="0"/>
                </a:spcAft>
              </a:pPr>
              <a:r>
                <a:rPr lang="en-US" sz="1400" dirty="0" smtClean="0">
                  <a:solidFill>
                    <a:prstClr val="black"/>
                  </a:solidFill>
                </a:rPr>
                <a:t>8th: </a:t>
              </a:r>
              <a:r>
                <a:rPr lang="en-US" sz="1400" dirty="0" err="1" smtClean="0">
                  <a:solidFill>
                    <a:prstClr val="black"/>
                  </a:solidFill>
                </a:rPr>
                <a:t>Tawaaf</a:t>
              </a:r>
              <a:r>
                <a:rPr lang="en-US" sz="1400" dirty="0" smtClean="0">
                  <a:solidFill>
                    <a:prstClr val="black"/>
                  </a:solidFill>
                </a:rPr>
                <a:t> al </a:t>
              </a:r>
              <a:r>
                <a:rPr lang="en-US" sz="1400" dirty="0" err="1" smtClean="0">
                  <a:solidFill>
                    <a:prstClr val="black"/>
                  </a:solidFill>
                </a:rPr>
                <a:t>Qudoom</a:t>
              </a:r>
              <a:r>
                <a:rPr lang="en-US" sz="1400" dirty="0" smtClean="0">
                  <a:solidFill>
                    <a:prstClr val="black"/>
                  </a:solidFill>
                </a:rPr>
                <a:t> + </a:t>
              </a:r>
              <a:r>
                <a:rPr lang="en-US" sz="1400" dirty="0" err="1" smtClean="0">
                  <a:solidFill>
                    <a:prstClr val="black"/>
                  </a:solidFill>
                </a:rPr>
                <a:t>Sa’y</a:t>
              </a:r>
              <a:r>
                <a:rPr lang="en-US" sz="1400" dirty="0" smtClean="0">
                  <a:solidFill>
                    <a:prstClr val="black"/>
                  </a:solidFill>
                </a:rPr>
                <a:t> or ‘</a:t>
              </a:r>
              <a:r>
                <a:rPr lang="en-US" sz="1400" dirty="0" err="1" smtClean="0">
                  <a:solidFill>
                    <a:prstClr val="black"/>
                  </a:solidFill>
                </a:rPr>
                <a:t>Umrah</a:t>
              </a: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r>
                <a:rPr lang="en-US" sz="1400" dirty="0" smtClean="0">
                  <a:solidFill>
                    <a:prstClr val="black"/>
                  </a:solidFill>
                </a:rPr>
                <a:t>10</a:t>
              </a:r>
              <a:r>
                <a:rPr lang="en-US" sz="1400" baseline="30000" dirty="0" smtClean="0">
                  <a:solidFill>
                    <a:prstClr val="black"/>
                  </a:solidFill>
                </a:rPr>
                <a:t>th</a:t>
              </a:r>
              <a:r>
                <a:rPr lang="en-US" sz="1400" dirty="0" smtClean="0">
                  <a:solidFill>
                    <a:prstClr val="black"/>
                  </a:solidFill>
                </a:rPr>
                <a:t>:Tawaaf al </a:t>
              </a:r>
              <a:r>
                <a:rPr lang="en-US" sz="1400" dirty="0" err="1" smtClean="0">
                  <a:solidFill>
                    <a:prstClr val="black"/>
                  </a:solidFill>
                </a:rPr>
                <a:t>Ifaadah</a:t>
              </a: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r>
                <a:rPr lang="en-US" sz="1400" dirty="0" smtClean="0">
                  <a:solidFill>
                    <a:prstClr val="black"/>
                  </a:solidFill>
                </a:rPr>
                <a:t>12</a:t>
              </a:r>
              <a:r>
                <a:rPr lang="en-US" sz="1400" baseline="30000" dirty="0" smtClean="0">
                  <a:solidFill>
                    <a:prstClr val="black"/>
                  </a:solidFill>
                </a:rPr>
                <a:t>th</a:t>
              </a:r>
              <a:r>
                <a:rPr lang="en-US" sz="1400" dirty="0" smtClean="0">
                  <a:solidFill>
                    <a:prstClr val="black"/>
                  </a:solidFill>
                </a:rPr>
                <a:t> or 13</a:t>
              </a:r>
              <a:r>
                <a:rPr lang="en-US" sz="1400" baseline="30000" dirty="0" smtClean="0">
                  <a:solidFill>
                    <a:prstClr val="black"/>
                  </a:solidFill>
                </a:rPr>
                <a:t>th</a:t>
              </a:r>
              <a:r>
                <a:rPr lang="en-US" sz="1400" dirty="0" smtClean="0">
                  <a:solidFill>
                    <a:prstClr val="black"/>
                  </a:solidFill>
                </a:rPr>
                <a:t>: </a:t>
              </a:r>
              <a:r>
                <a:rPr lang="en-US" sz="1400" dirty="0" err="1" smtClean="0">
                  <a:solidFill>
                    <a:prstClr val="black"/>
                  </a:solidFill>
                </a:rPr>
                <a:t>Tawaaf</a:t>
              </a:r>
              <a:r>
                <a:rPr lang="en-US" sz="1400" dirty="0" smtClean="0">
                  <a:solidFill>
                    <a:prstClr val="black"/>
                  </a:solidFill>
                </a:rPr>
                <a:t> al </a:t>
              </a:r>
              <a:r>
                <a:rPr lang="en-US" sz="1400" dirty="0" err="1" smtClean="0">
                  <a:solidFill>
                    <a:prstClr val="black"/>
                  </a:solidFill>
                </a:rPr>
                <a:t>Wadaa</a:t>
              </a:r>
              <a:r>
                <a:rPr lang="en-US" sz="1400" dirty="0" smtClean="0">
                  <a:solidFill>
                    <a:prstClr val="black"/>
                  </a:solidFill>
                </a:rPr>
                <a:t>’</a:t>
              </a:r>
              <a:endParaRPr lang="en-US" sz="1400" dirty="0">
                <a:solidFill>
                  <a:prstClr val="black"/>
                </a:solidFill>
              </a:endParaRPr>
            </a:p>
          </p:txBody>
        </p:sp>
        <p:sp>
          <p:nvSpPr>
            <p:cNvPr id="6" name="Rectangle 5"/>
            <p:cNvSpPr/>
            <p:nvPr/>
          </p:nvSpPr>
          <p:spPr>
            <a:xfrm>
              <a:off x="7086600" y="4419600"/>
              <a:ext cx="1752600" cy="19812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l" rtl="0" fontAlgn="base">
                <a:spcBef>
                  <a:spcPct val="0"/>
                </a:spcBef>
                <a:spcAft>
                  <a:spcPct val="0"/>
                </a:spcAft>
              </a:pPr>
              <a:r>
                <a:rPr lang="en-US" sz="1400" dirty="0" smtClean="0">
                  <a:solidFill>
                    <a:prstClr val="black"/>
                  </a:solidFill>
                </a:rPr>
                <a:t>9</a:t>
              </a:r>
              <a:r>
                <a:rPr lang="en-US" sz="1400" baseline="30000" dirty="0" smtClean="0">
                  <a:solidFill>
                    <a:prstClr val="black"/>
                  </a:solidFill>
                </a:rPr>
                <a:t>th</a:t>
              </a:r>
              <a:r>
                <a:rPr lang="en-US" sz="1400" dirty="0" smtClean="0">
                  <a:solidFill>
                    <a:prstClr val="black"/>
                  </a:solidFill>
                </a:rPr>
                <a:t> : Day of Arafat: </a:t>
              </a:r>
              <a:r>
                <a:rPr lang="en-US" sz="1400" dirty="0" err="1" smtClean="0">
                  <a:solidFill>
                    <a:prstClr val="black"/>
                  </a:solidFill>
                </a:rPr>
                <a:t>Khutbah</a:t>
              </a:r>
              <a:r>
                <a:rPr lang="en-US" sz="1400" dirty="0" smtClean="0">
                  <a:solidFill>
                    <a:prstClr val="black"/>
                  </a:solidFill>
                </a:rPr>
                <a:t>: Pray </a:t>
              </a:r>
              <a:r>
                <a:rPr lang="en-US" sz="1400" dirty="0" err="1" smtClean="0">
                  <a:solidFill>
                    <a:prstClr val="black"/>
                  </a:solidFill>
                </a:rPr>
                <a:t>Dhur</a:t>
              </a:r>
              <a:r>
                <a:rPr lang="en-US" sz="1400" dirty="0" smtClean="0">
                  <a:solidFill>
                    <a:prstClr val="black"/>
                  </a:solidFill>
                </a:rPr>
                <a:t> +</a:t>
              </a:r>
              <a:r>
                <a:rPr lang="en-US" sz="1400" dirty="0" err="1" smtClean="0">
                  <a:solidFill>
                    <a:prstClr val="black"/>
                  </a:solidFill>
                </a:rPr>
                <a:t>Asr</a:t>
              </a:r>
              <a:r>
                <a:rPr lang="en-US" sz="1400" dirty="0" smtClean="0">
                  <a:solidFill>
                    <a:prstClr val="black"/>
                  </a:solidFill>
                </a:rPr>
                <a:t> Combined; Supplicate Profusely then leave for </a:t>
              </a:r>
              <a:r>
                <a:rPr lang="en-US" sz="1400" dirty="0" err="1" smtClean="0">
                  <a:solidFill>
                    <a:prstClr val="black"/>
                  </a:solidFill>
                </a:rPr>
                <a:t>Muzdalifah</a:t>
              </a:r>
              <a:endParaRPr lang="en-US" sz="1400" dirty="0">
                <a:solidFill>
                  <a:prstClr val="black"/>
                </a:solidFill>
              </a:endParaRPr>
            </a:p>
          </p:txBody>
        </p:sp>
        <p:sp>
          <p:nvSpPr>
            <p:cNvPr id="7" name="Rectangle 6"/>
            <p:cNvSpPr/>
            <p:nvPr/>
          </p:nvSpPr>
          <p:spPr>
            <a:xfrm>
              <a:off x="4953000" y="4419600"/>
              <a:ext cx="1752600" cy="19812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l" rtl="0" fontAlgn="base">
                <a:spcBef>
                  <a:spcPct val="0"/>
                </a:spcBef>
                <a:spcAft>
                  <a:spcPct val="0"/>
                </a:spcAft>
              </a:pPr>
              <a:r>
                <a:rPr lang="en-US" sz="1400" dirty="0" smtClean="0">
                  <a:solidFill>
                    <a:prstClr val="black"/>
                  </a:solidFill>
                </a:rPr>
                <a:t>10</a:t>
              </a:r>
              <a:r>
                <a:rPr lang="en-US" sz="1400" baseline="30000" dirty="0" smtClean="0">
                  <a:solidFill>
                    <a:prstClr val="black"/>
                  </a:solidFill>
                </a:rPr>
                <a:t>th</a:t>
              </a:r>
              <a:r>
                <a:rPr lang="en-US" sz="1400" dirty="0" smtClean="0">
                  <a:solidFill>
                    <a:prstClr val="black"/>
                  </a:solidFill>
                </a:rPr>
                <a:t>: Pray </a:t>
              </a:r>
              <a:r>
                <a:rPr lang="en-US" sz="1400" dirty="0" err="1" smtClean="0">
                  <a:solidFill>
                    <a:prstClr val="black"/>
                  </a:solidFill>
                </a:rPr>
                <a:t>Maghrib</a:t>
              </a:r>
              <a:r>
                <a:rPr lang="en-US" sz="1400" dirty="0" smtClean="0">
                  <a:solidFill>
                    <a:prstClr val="black"/>
                  </a:solidFill>
                </a:rPr>
                <a:t> + </a:t>
              </a:r>
              <a:r>
                <a:rPr lang="en-US" sz="1400" dirty="0" err="1" smtClean="0">
                  <a:solidFill>
                    <a:prstClr val="black"/>
                  </a:solidFill>
                </a:rPr>
                <a:t>Isha</a:t>
              </a:r>
              <a:r>
                <a:rPr lang="en-US" sz="1400" dirty="0" smtClean="0">
                  <a:solidFill>
                    <a:prstClr val="black"/>
                  </a:solidFill>
                </a:rPr>
                <a:t>’ at </a:t>
              </a:r>
              <a:r>
                <a:rPr lang="en-US" sz="1400" dirty="0" err="1" smtClean="0">
                  <a:solidFill>
                    <a:prstClr val="black"/>
                  </a:solidFill>
                </a:rPr>
                <a:t>Muzdalifah</a:t>
              </a:r>
              <a:r>
                <a:rPr lang="en-US" sz="1400" dirty="0" smtClean="0">
                  <a:solidFill>
                    <a:prstClr val="black"/>
                  </a:solidFill>
                </a:rPr>
                <a:t> combined; spend the night; pray </a:t>
              </a:r>
              <a:r>
                <a:rPr lang="en-US" sz="1400" dirty="0" err="1" smtClean="0">
                  <a:solidFill>
                    <a:prstClr val="black"/>
                  </a:solidFill>
                </a:rPr>
                <a:t>fajr</a:t>
              </a:r>
              <a:r>
                <a:rPr lang="en-US" sz="1400" dirty="0" smtClean="0">
                  <a:solidFill>
                    <a:prstClr val="black"/>
                  </a:solidFill>
                </a:rPr>
                <a:t>, then proceeds to </a:t>
              </a:r>
              <a:r>
                <a:rPr lang="en-US" sz="1400" dirty="0" err="1" smtClean="0">
                  <a:solidFill>
                    <a:prstClr val="black"/>
                  </a:solidFill>
                </a:rPr>
                <a:t>Mash’ar</a:t>
              </a:r>
              <a:r>
                <a:rPr lang="en-US" sz="1400" dirty="0" smtClean="0">
                  <a:solidFill>
                    <a:prstClr val="black"/>
                  </a:solidFill>
                </a:rPr>
                <a:t> al-</a:t>
              </a:r>
              <a:r>
                <a:rPr lang="en-US" sz="1400" dirty="0" err="1" smtClean="0">
                  <a:solidFill>
                    <a:prstClr val="black"/>
                  </a:solidFill>
                </a:rPr>
                <a:t>Haraam</a:t>
              </a:r>
              <a:r>
                <a:rPr lang="en-US" sz="1400" dirty="0" smtClean="0">
                  <a:solidFill>
                    <a:prstClr val="black"/>
                  </a:solidFill>
                </a:rPr>
                <a:t> to supplicate then proceed to Mina to Stone</a:t>
              </a:r>
              <a:endParaRPr lang="en-US" sz="1400" dirty="0">
                <a:solidFill>
                  <a:prstClr val="black"/>
                </a:solidFill>
              </a:endParaRPr>
            </a:p>
          </p:txBody>
        </p:sp>
        <p:pic>
          <p:nvPicPr>
            <p:cNvPr id="9" name="Picture 8" descr="Kaabah.jpg"/>
            <p:cNvPicPr>
              <a:picLocks noChangeAspect="1"/>
            </p:cNvPicPr>
            <p:nvPr/>
          </p:nvPicPr>
          <p:blipFill>
            <a:blip r:embed="rId3" cstate="print"/>
            <a:stretch>
              <a:fillRect/>
            </a:stretch>
          </p:blipFill>
          <p:spPr>
            <a:xfrm>
              <a:off x="228601" y="1828800"/>
              <a:ext cx="1752600" cy="1371600"/>
            </a:xfrm>
            <a:prstGeom prst="rect">
              <a:avLst/>
            </a:prstGeom>
          </p:spPr>
        </p:pic>
        <p:pic>
          <p:nvPicPr>
            <p:cNvPr id="11" name="Picture 10" descr="Mina tents.jpg"/>
            <p:cNvPicPr>
              <a:picLocks noChangeAspect="1"/>
            </p:cNvPicPr>
            <p:nvPr/>
          </p:nvPicPr>
          <p:blipFill>
            <a:blip r:embed="rId4" cstate="print"/>
            <a:stretch>
              <a:fillRect/>
            </a:stretch>
          </p:blipFill>
          <p:spPr>
            <a:xfrm>
              <a:off x="2590801" y="1081906"/>
              <a:ext cx="1676400" cy="1127894"/>
            </a:xfrm>
            <a:prstGeom prst="rect">
              <a:avLst/>
            </a:prstGeom>
          </p:spPr>
        </p:pic>
        <p:pic>
          <p:nvPicPr>
            <p:cNvPr id="12" name="Picture 11" descr="muzdalifah2.jpg"/>
            <p:cNvPicPr>
              <a:picLocks noChangeAspect="1"/>
            </p:cNvPicPr>
            <p:nvPr/>
          </p:nvPicPr>
          <p:blipFill>
            <a:blip r:embed="rId5" cstate="print"/>
            <a:stretch>
              <a:fillRect/>
            </a:stretch>
          </p:blipFill>
          <p:spPr>
            <a:xfrm>
              <a:off x="4953000" y="1905000"/>
              <a:ext cx="1752600" cy="1526480"/>
            </a:xfrm>
            <a:prstGeom prst="rect">
              <a:avLst/>
            </a:prstGeom>
          </p:spPr>
        </p:pic>
        <p:pic>
          <p:nvPicPr>
            <p:cNvPr id="13" name="Picture 12" descr="jamarat.jpg"/>
            <p:cNvPicPr>
              <a:picLocks noChangeAspect="1"/>
            </p:cNvPicPr>
            <p:nvPr/>
          </p:nvPicPr>
          <p:blipFill>
            <a:blip r:embed="rId6" cstate="print"/>
            <a:stretch>
              <a:fillRect/>
            </a:stretch>
          </p:blipFill>
          <p:spPr>
            <a:xfrm>
              <a:off x="2590800" y="2286001"/>
              <a:ext cx="1676400" cy="1066799"/>
            </a:xfrm>
            <a:prstGeom prst="rect">
              <a:avLst/>
            </a:prstGeom>
          </p:spPr>
        </p:pic>
        <p:sp>
          <p:nvSpPr>
            <p:cNvPr id="18" name="Left Arrow 17"/>
            <p:cNvSpPr/>
            <p:nvPr/>
          </p:nvSpPr>
          <p:spPr>
            <a:xfrm>
              <a:off x="6705600" y="6019800"/>
              <a:ext cx="381000" cy="457200"/>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ln>
                    <a:solidFill>
                      <a:srgbClr val="4F81BD">
                        <a:alpha val="48000"/>
                      </a:srgbClr>
                    </a:solidFill>
                  </a:ln>
                  <a:solidFill>
                    <a:prstClr val="black"/>
                  </a:solidFill>
                </a:rPr>
                <a:t>3</a:t>
              </a:r>
              <a:endParaRPr lang="en-US" b="1" dirty="0">
                <a:ln>
                  <a:solidFill>
                    <a:srgbClr val="4F81BD">
                      <a:alpha val="48000"/>
                    </a:srgbClr>
                  </a:solidFill>
                </a:ln>
                <a:solidFill>
                  <a:prstClr val="black"/>
                </a:solidFill>
              </a:endParaRPr>
            </a:p>
          </p:txBody>
        </p:sp>
        <p:sp>
          <p:nvSpPr>
            <p:cNvPr id="20" name="Left Arrow 19"/>
            <p:cNvSpPr/>
            <p:nvPr/>
          </p:nvSpPr>
          <p:spPr>
            <a:xfrm>
              <a:off x="1524000" y="4724400"/>
              <a:ext cx="990600" cy="381000"/>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solidFill>
                    <a:prstClr val="black"/>
                  </a:solidFill>
                </a:rPr>
                <a:t>5</a:t>
              </a:r>
              <a:endParaRPr lang="en-US" b="1" dirty="0">
                <a:solidFill>
                  <a:prstClr val="black"/>
                </a:solidFill>
              </a:endParaRPr>
            </a:p>
          </p:txBody>
        </p:sp>
        <p:sp>
          <p:nvSpPr>
            <p:cNvPr id="8" name="Rectangle 7"/>
            <p:cNvSpPr/>
            <p:nvPr/>
          </p:nvSpPr>
          <p:spPr>
            <a:xfrm>
              <a:off x="2514600" y="3581400"/>
              <a:ext cx="1752600" cy="28956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l" rtl="0" fontAlgn="base">
                <a:spcBef>
                  <a:spcPct val="0"/>
                </a:spcBef>
                <a:spcAft>
                  <a:spcPct val="0"/>
                </a:spcAft>
              </a:pPr>
              <a:r>
                <a:rPr lang="en-US" sz="1400" dirty="0" smtClean="0">
                  <a:solidFill>
                    <a:prstClr val="black"/>
                  </a:solidFill>
                </a:rPr>
                <a:t>8</a:t>
              </a:r>
              <a:r>
                <a:rPr lang="en-US" sz="1400" baseline="30000" dirty="0" smtClean="0">
                  <a:solidFill>
                    <a:prstClr val="black"/>
                  </a:solidFill>
                </a:rPr>
                <a:t>th</a:t>
              </a:r>
              <a:r>
                <a:rPr lang="en-US" sz="1400" dirty="0" smtClean="0">
                  <a:solidFill>
                    <a:prstClr val="black"/>
                  </a:solidFill>
                </a:rPr>
                <a:t>: Enter into Ihram and go to Mina: pray </a:t>
              </a:r>
              <a:r>
                <a:rPr lang="en-US" sz="1400" dirty="0" err="1" smtClean="0">
                  <a:solidFill>
                    <a:prstClr val="black"/>
                  </a:solidFill>
                </a:rPr>
                <a:t>Dhuhr</a:t>
              </a:r>
              <a:r>
                <a:rPr lang="en-US" sz="1400" dirty="0" smtClean="0">
                  <a:solidFill>
                    <a:prstClr val="black"/>
                  </a:solidFill>
                </a:rPr>
                <a:t> </a:t>
              </a:r>
              <a:r>
                <a:rPr lang="en-US" sz="1400" dirty="0" smtClean="0">
                  <a:solidFill>
                    <a:prstClr val="black"/>
                  </a:solidFill>
                  <a:sym typeface="Wingdings" pitchFamily="2" charset="2"/>
                </a:rPr>
                <a:t> </a:t>
              </a:r>
              <a:r>
                <a:rPr lang="en-US" sz="1400" dirty="0" err="1" smtClean="0">
                  <a:solidFill>
                    <a:prstClr val="black"/>
                  </a:solidFill>
                  <a:sym typeface="Wingdings" pitchFamily="2" charset="2"/>
                </a:rPr>
                <a:t>Fajr</a:t>
              </a:r>
              <a:r>
                <a:rPr lang="en-US" sz="1400" dirty="0" smtClean="0">
                  <a:solidFill>
                    <a:prstClr val="black"/>
                  </a:solidFill>
                  <a:sym typeface="Wingdings" pitchFamily="2" charset="2"/>
                </a:rPr>
                <a:t> here</a:t>
              </a:r>
            </a:p>
            <a:p>
              <a:pPr algn="l" rtl="0" fontAlgn="base">
                <a:spcBef>
                  <a:spcPct val="0"/>
                </a:spcBef>
                <a:spcAft>
                  <a:spcPct val="0"/>
                </a:spcAft>
              </a:pPr>
              <a:endParaRPr lang="en-US" sz="1400" dirty="0" smtClean="0">
                <a:solidFill>
                  <a:prstClr val="black"/>
                </a:solidFill>
                <a:sym typeface="Wingdings" pitchFamily="2" charset="2"/>
              </a:endParaRPr>
            </a:p>
            <a:p>
              <a:pPr algn="l" rtl="0" fontAlgn="base">
                <a:spcBef>
                  <a:spcPct val="0"/>
                </a:spcBef>
                <a:spcAft>
                  <a:spcPct val="0"/>
                </a:spcAft>
              </a:pPr>
              <a:r>
                <a:rPr lang="en-US" sz="1400" dirty="0" smtClean="0">
                  <a:solidFill>
                    <a:prstClr val="black"/>
                  </a:solidFill>
                  <a:sym typeface="Wingdings" pitchFamily="2" charset="2"/>
                </a:rPr>
                <a:t>10</a:t>
              </a:r>
              <a:r>
                <a:rPr lang="en-US" sz="1400" baseline="30000" dirty="0" smtClean="0">
                  <a:solidFill>
                    <a:prstClr val="black"/>
                  </a:solidFill>
                  <a:sym typeface="Wingdings" pitchFamily="2" charset="2"/>
                </a:rPr>
                <a:t>th</a:t>
              </a:r>
              <a:r>
                <a:rPr lang="en-US" sz="1400" dirty="0" smtClean="0">
                  <a:solidFill>
                    <a:prstClr val="black"/>
                  </a:solidFill>
                  <a:sym typeface="Wingdings" pitchFamily="2" charset="2"/>
                </a:rPr>
                <a:t>: Arrives from </a:t>
              </a:r>
              <a:r>
                <a:rPr lang="en-US" sz="1400" dirty="0" err="1" smtClean="0">
                  <a:solidFill>
                    <a:prstClr val="black"/>
                  </a:solidFill>
                  <a:sym typeface="Wingdings" pitchFamily="2" charset="2"/>
                </a:rPr>
                <a:t>Muzdalifah</a:t>
              </a:r>
              <a:r>
                <a:rPr lang="en-US" sz="1400" dirty="0" smtClean="0">
                  <a:solidFill>
                    <a:prstClr val="black"/>
                  </a:solidFill>
                  <a:sym typeface="Wingdings" pitchFamily="2" charset="2"/>
                </a:rPr>
                <a:t> and proceeds to Stone, then Slaughters, and Shaves: First </a:t>
              </a:r>
              <a:r>
                <a:rPr lang="en-US" sz="1400" dirty="0" err="1" smtClean="0">
                  <a:solidFill>
                    <a:prstClr val="black"/>
                  </a:solidFill>
                  <a:sym typeface="Wingdings" pitchFamily="2" charset="2"/>
                </a:rPr>
                <a:t>Tahallul</a:t>
              </a:r>
              <a:endParaRPr lang="en-US" sz="1400" dirty="0" smtClean="0">
                <a:solidFill>
                  <a:prstClr val="black"/>
                </a:solidFill>
                <a:sym typeface="Wingdings" pitchFamily="2" charset="2"/>
              </a:endParaRPr>
            </a:p>
            <a:p>
              <a:pPr algn="l" rtl="0" fontAlgn="base">
                <a:spcBef>
                  <a:spcPct val="0"/>
                </a:spcBef>
                <a:spcAft>
                  <a:spcPct val="0"/>
                </a:spcAft>
              </a:pPr>
              <a:endParaRPr lang="en-US" sz="1400" dirty="0" smtClean="0">
                <a:solidFill>
                  <a:prstClr val="black"/>
                </a:solidFill>
                <a:sym typeface="Wingdings" pitchFamily="2" charset="2"/>
              </a:endParaRPr>
            </a:p>
            <a:p>
              <a:pPr algn="l" rtl="0" fontAlgn="base">
                <a:spcBef>
                  <a:spcPct val="0"/>
                </a:spcBef>
                <a:spcAft>
                  <a:spcPct val="0"/>
                </a:spcAft>
              </a:pPr>
              <a:r>
                <a:rPr lang="en-US" sz="1400" dirty="0" smtClean="0">
                  <a:solidFill>
                    <a:prstClr val="black"/>
                  </a:solidFill>
                  <a:sym typeface="Wingdings" pitchFamily="2" charset="2"/>
                </a:rPr>
                <a:t>11</a:t>
              </a:r>
              <a:r>
                <a:rPr lang="en-US" sz="1400" baseline="30000" dirty="0" smtClean="0">
                  <a:solidFill>
                    <a:prstClr val="black"/>
                  </a:solidFill>
                  <a:sym typeface="Wingdings" pitchFamily="2" charset="2"/>
                </a:rPr>
                <a:t>th</a:t>
              </a:r>
              <a:r>
                <a:rPr lang="en-US" sz="1400" dirty="0" smtClean="0">
                  <a:solidFill>
                    <a:prstClr val="black"/>
                  </a:solidFill>
                  <a:sym typeface="Wingdings" pitchFamily="2" charset="2"/>
                </a:rPr>
                <a:t> + 12</a:t>
              </a:r>
              <a:r>
                <a:rPr lang="en-US" sz="1400" baseline="30000" dirty="0" smtClean="0">
                  <a:solidFill>
                    <a:prstClr val="black"/>
                  </a:solidFill>
                  <a:sym typeface="Wingdings" pitchFamily="2" charset="2"/>
                </a:rPr>
                <a:t>th</a:t>
              </a:r>
              <a:r>
                <a:rPr lang="en-US" sz="1400" dirty="0" smtClean="0">
                  <a:solidFill>
                    <a:prstClr val="black"/>
                  </a:solidFill>
                  <a:sym typeface="Wingdings" pitchFamily="2" charset="2"/>
                </a:rPr>
                <a:t> (+13</a:t>
              </a:r>
              <a:r>
                <a:rPr lang="en-US" sz="1400" baseline="30000" dirty="0" smtClean="0">
                  <a:solidFill>
                    <a:prstClr val="black"/>
                  </a:solidFill>
                  <a:sym typeface="Wingdings" pitchFamily="2" charset="2"/>
                </a:rPr>
                <a:t>th</a:t>
              </a:r>
              <a:r>
                <a:rPr lang="en-US" sz="1400" dirty="0" smtClean="0">
                  <a:solidFill>
                    <a:prstClr val="black"/>
                  </a:solidFill>
                  <a:sym typeface="Wingdings" pitchFamily="2" charset="2"/>
                </a:rPr>
                <a:t>)  stones after </a:t>
              </a:r>
              <a:r>
                <a:rPr lang="en-US" sz="1400" dirty="0" err="1" smtClean="0">
                  <a:solidFill>
                    <a:prstClr val="black"/>
                  </a:solidFill>
                  <a:sym typeface="Wingdings" pitchFamily="2" charset="2"/>
                </a:rPr>
                <a:t>zawaal</a:t>
              </a:r>
              <a:endParaRPr lang="en-US" dirty="0">
                <a:solidFill>
                  <a:prstClr val="black"/>
                </a:solidFill>
              </a:endParaRPr>
            </a:p>
          </p:txBody>
        </p:sp>
        <p:sp>
          <p:nvSpPr>
            <p:cNvPr id="17" name="Bent-Up Arrow 16"/>
            <p:cNvSpPr/>
            <p:nvPr/>
          </p:nvSpPr>
          <p:spPr>
            <a:xfrm flipV="1">
              <a:off x="4146777" y="3873266"/>
              <a:ext cx="4114800" cy="851134"/>
            </a:xfrm>
            <a:prstGeom prst="bentUpArrow">
              <a:avLst>
                <a:gd name="adj1" fmla="val 31274"/>
                <a:gd name="adj2" fmla="val 25000"/>
                <a:gd name="adj3" fmla="val 25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19154687" lon="82929" rev="10420785"/>
                </a:camera>
                <a:lightRig rig="threePt" dir="t"/>
              </a:scene3d>
            </a:bodyPr>
            <a:lstStyle/>
            <a:p>
              <a:pPr marL="342900" indent="-342900" algn="ctr" fontAlgn="base">
                <a:spcBef>
                  <a:spcPct val="0"/>
                </a:spcBef>
                <a:spcAft>
                  <a:spcPct val="0"/>
                </a:spcAft>
              </a:pPr>
              <a:r>
                <a:rPr lang="en-US" b="1" dirty="0" smtClean="0">
                  <a:solidFill>
                    <a:prstClr val="black"/>
                  </a:solidFill>
                </a:rPr>
                <a:t>2</a:t>
              </a:r>
              <a:endParaRPr lang="en-US" b="1" dirty="0">
                <a:solidFill>
                  <a:prstClr val="black"/>
                </a:solidFill>
              </a:endParaRPr>
            </a:p>
          </p:txBody>
        </p:sp>
        <p:sp>
          <p:nvSpPr>
            <p:cNvPr id="19" name="Left Arrow 18"/>
            <p:cNvSpPr/>
            <p:nvPr/>
          </p:nvSpPr>
          <p:spPr>
            <a:xfrm>
              <a:off x="4191000" y="5410200"/>
              <a:ext cx="762000" cy="457200"/>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solidFill>
                    <a:prstClr val="black"/>
                  </a:solidFill>
                </a:rPr>
                <a:t>4</a:t>
              </a:r>
              <a:endParaRPr lang="en-US" b="1" dirty="0">
                <a:solidFill>
                  <a:prstClr val="black"/>
                </a:solidFill>
              </a:endParaRPr>
            </a:p>
          </p:txBody>
        </p:sp>
        <p:sp>
          <p:nvSpPr>
            <p:cNvPr id="23" name="Right Arrow 22"/>
            <p:cNvSpPr/>
            <p:nvPr/>
          </p:nvSpPr>
          <p:spPr>
            <a:xfrm>
              <a:off x="1219200" y="5334000"/>
              <a:ext cx="1524000" cy="609600"/>
            </a:xfrm>
            <a:prstGeom prst="rightArrow">
              <a:avLst/>
            </a:prstGeom>
            <a:solidFill>
              <a:schemeClr val="bg1"/>
            </a:solidFill>
            <a:scene3d>
              <a:camera prst="orthographicFront">
                <a:rot lat="3000000" lon="1200000" rev="20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000" b="1" dirty="0" smtClean="0">
                  <a:solidFill>
                    <a:prstClr val="black"/>
                  </a:solidFill>
                </a:rPr>
                <a:t>6</a:t>
              </a:r>
              <a:endParaRPr lang="en-US" sz="2000" b="1" dirty="0">
                <a:solidFill>
                  <a:prstClr val="black"/>
                </a:solidFill>
              </a:endParaRPr>
            </a:p>
          </p:txBody>
        </p:sp>
        <p:sp>
          <p:nvSpPr>
            <p:cNvPr id="16" name="Right Arrow 15"/>
            <p:cNvSpPr/>
            <p:nvPr/>
          </p:nvSpPr>
          <p:spPr>
            <a:xfrm rot="565763">
              <a:off x="1979445" y="3919780"/>
              <a:ext cx="557970" cy="457200"/>
            </a:xfrm>
            <a:prstGeom prst="rightArrow">
              <a:avLst/>
            </a:prstGeom>
            <a:solidFill>
              <a:schemeClr val="bg1"/>
            </a:solidFill>
            <a:ln>
              <a:solidFill>
                <a:schemeClr val="tx2"/>
              </a:solidFill>
            </a:ln>
            <a:scene3d>
              <a:camera prst="orthographicFront">
                <a:rot lat="0" lon="0" rev="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solidFill>
                    <a:prstClr val="black"/>
                  </a:solidFill>
                </a:rPr>
                <a:t>1</a:t>
              </a:r>
              <a:endParaRPr lang="en-US" b="1" dirty="0">
                <a:solidFill>
                  <a:prstClr val="black"/>
                </a:solidFill>
              </a:endParaRPr>
            </a:p>
          </p:txBody>
        </p:sp>
        <p:pic>
          <p:nvPicPr>
            <p:cNvPr id="22" name="Picture 21" descr="L:\Documents\Pictures\Al-'Umdah\Final\hajj_guide.jpg"/>
            <p:cNvPicPr/>
            <p:nvPr/>
          </p:nvPicPr>
          <p:blipFill>
            <a:blip r:embed="rId7" cstate="print"/>
            <a:srcRect l="16725" t="78475" r="41951"/>
            <a:stretch>
              <a:fillRect/>
            </a:stretch>
          </p:blipFill>
          <p:spPr bwMode="auto">
            <a:xfrm>
              <a:off x="7086600" y="2286000"/>
              <a:ext cx="1676400" cy="1143000"/>
            </a:xfrm>
            <a:prstGeom prst="rect">
              <a:avLst/>
            </a:prstGeom>
            <a:noFill/>
            <a:ln w="9525">
              <a:noFill/>
              <a:miter lim="800000"/>
              <a:headEnd/>
              <a:tailEnd/>
            </a:ln>
          </p:spPr>
        </p:pic>
        <p:sp>
          <p:nvSpPr>
            <p:cNvPr id="24" name="Left Arrow 23"/>
            <p:cNvSpPr/>
            <p:nvPr/>
          </p:nvSpPr>
          <p:spPr>
            <a:xfrm>
              <a:off x="1752600" y="6172200"/>
              <a:ext cx="838200" cy="381000"/>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solidFill>
                    <a:prstClr val="black"/>
                  </a:solidFill>
                </a:rPr>
                <a:t>7</a:t>
              </a:r>
              <a:endParaRPr lang="en-US" b="1" dirty="0">
                <a:solidFill>
                  <a:prstClr val="black"/>
                </a:solidFill>
              </a:endParaRPr>
            </a:p>
          </p:txBody>
        </p:sp>
      </p:grpSp>
      <p:sp>
        <p:nvSpPr>
          <p:cNvPr id="21" name="Title 1"/>
          <p:cNvSpPr>
            <a:spLocks noGrp="1"/>
          </p:cNvSpPr>
          <p:nvPr>
            <p:ph type="title"/>
          </p:nvPr>
        </p:nvSpPr>
        <p:spPr>
          <a:xfrm>
            <a:off x="457200" y="0"/>
            <a:ext cx="8229600" cy="285728"/>
          </a:xfrm>
        </p:spPr>
        <p:txBody>
          <a:bodyPr/>
          <a:lstStyle/>
          <a:p>
            <a:r>
              <a:rPr lang="en-US" sz="2000" dirty="0" smtClean="0"/>
              <a:t>Courtesy of </a:t>
            </a:r>
            <a:r>
              <a:rPr lang="en-US" sz="2000" dirty="0" err="1" smtClean="0"/>
              <a:t>Salahuddeen</a:t>
            </a:r>
            <a:r>
              <a:rPr lang="en-US" sz="2000" dirty="0" smtClean="0"/>
              <a:t> as-</a:t>
            </a:r>
            <a:r>
              <a:rPr lang="en-US" sz="2000" dirty="0" err="1" smtClean="0"/>
              <a:t>Seeni</a:t>
            </a:r>
            <a:r>
              <a:rPr lang="en-US" sz="2000" dirty="0" smtClean="0"/>
              <a:t> SAA, 2</a:t>
            </a:r>
            <a:r>
              <a:rPr lang="en-US" sz="2000" baseline="30000" dirty="0" smtClean="0"/>
              <a:t>nd</a:t>
            </a:r>
            <a:r>
              <a:rPr lang="en-US" sz="2000" dirty="0" smtClean="0"/>
              <a:t> Year.</a:t>
            </a:r>
            <a:endParaRPr lang="en-US" sz="2000" dirty="0"/>
          </a:p>
        </p:txBody>
      </p:sp>
    </p:spTree>
    <p:extLst>
      <p:ext uri="{BB962C8B-B14F-4D97-AF65-F5344CB8AC3E}">
        <p14:creationId xmlns:p14="http://schemas.microsoft.com/office/powerpoint/2010/main" val="10059333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70" y="319070"/>
            <a:ext cx="9525000" cy="538162"/>
          </a:xfrm>
        </p:spPr>
        <p:txBody>
          <a:bodyPr>
            <a:normAutofit fontScale="90000"/>
          </a:bodyPr>
          <a:lstStyle/>
          <a:p>
            <a:r>
              <a:rPr lang="en-US" b="1" u="sng" dirty="0" smtClean="0"/>
              <a:t>[Total Exiting from Ihraam]</a:t>
            </a:r>
            <a:endParaRPr lang="ar-EG" dirty="0"/>
          </a:p>
        </p:txBody>
      </p:sp>
      <p:sp>
        <p:nvSpPr>
          <p:cNvPr id="3" name="Content Placeholder 2"/>
          <p:cNvSpPr>
            <a:spLocks noGrp="1"/>
          </p:cNvSpPr>
          <p:nvPr>
            <p:ph type="body" sz="quarter" idx="10"/>
          </p:nvPr>
        </p:nvSpPr>
        <p:spPr>
          <a:xfrm>
            <a:off x="142844" y="2000240"/>
            <a:ext cx="5286412" cy="3000396"/>
          </a:xfrm>
        </p:spPr>
        <p:txBody>
          <a:bodyPr>
            <a:normAutofit fontScale="70000" lnSpcReduction="20000"/>
          </a:bodyPr>
          <a:lstStyle/>
          <a:p>
            <a:pPr algn="r" rtl="1"/>
            <a:r>
              <a:rPr lang="ar-SA" dirty="0" smtClean="0"/>
              <a:t>ويستحب أن يشرب من ماء زمزم لما أحب، ويتضلع منه، ثم يقول: اللهم اجعله لنا علماً نافعاً، ورزقاً واسعاً، ورياً وشبعاً، وشفاء من كل داء، واغسل به قلبي واملأه من خشيتك وحكمتك.</a:t>
            </a:r>
            <a:endParaRPr lang="en-US" dirty="0" smtClean="0"/>
          </a:p>
          <a:p>
            <a:pPr algn="l" rtl="0">
              <a:buNone/>
            </a:pPr>
            <a:r>
              <a:rPr lang="en-US" dirty="0" smtClean="0"/>
              <a:t>And it is recommended that he: </a:t>
            </a:r>
          </a:p>
          <a:p>
            <a:pPr marL="120650" lvl="0" indent="-109538" algn="l" rtl="0"/>
            <a:r>
              <a:rPr lang="en-US" dirty="0" smtClean="0"/>
              <a:t>Drinks from </a:t>
            </a:r>
            <a:r>
              <a:rPr lang="en-US" dirty="0" err="1" smtClean="0"/>
              <a:t>Zamzam</a:t>
            </a:r>
            <a:r>
              <a:rPr lang="en-US" dirty="0" smtClean="0"/>
              <a:t> with any intention that he wishes. </a:t>
            </a:r>
          </a:p>
          <a:p>
            <a:pPr marL="120650" lvl="0" indent="-109538" algn="l" rtl="0"/>
            <a:r>
              <a:rPr lang="en-US" dirty="0" smtClean="0"/>
              <a:t>And to drink his fill. </a:t>
            </a:r>
          </a:p>
          <a:p>
            <a:pPr marL="120650" lvl="0" indent="-109538" algn="l" rtl="0"/>
            <a:r>
              <a:rPr lang="en-US" dirty="0" smtClean="0"/>
              <a:t>Then he says, </a:t>
            </a:r>
          </a:p>
        </p:txBody>
      </p:sp>
      <p:pic>
        <p:nvPicPr>
          <p:cNvPr id="7" name="Content Placeholder 6" descr="sumur-zamzam.jpg"/>
          <p:cNvPicPr>
            <a:picLocks noGrp="1" noChangeAspect="1"/>
          </p:cNvPicPr>
          <p:nvPr>
            <p:ph sz="half" idx="4294967295"/>
          </p:nvPr>
        </p:nvPicPr>
        <p:blipFill>
          <a:blip r:embed="rId3" cstate="print"/>
          <a:srcRect l="3489" t="3326" r="2573" b="6237"/>
          <a:stretch>
            <a:fillRect/>
          </a:stretch>
        </p:blipFill>
        <p:spPr>
          <a:xfrm>
            <a:off x="5357818" y="2500306"/>
            <a:ext cx="3786214" cy="1504113"/>
          </a:xfrm>
        </p:spPr>
      </p:pic>
      <p:sp>
        <p:nvSpPr>
          <p:cNvPr id="8" name="TextBox 7"/>
          <p:cNvSpPr txBox="1"/>
          <p:nvPr/>
        </p:nvSpPr>
        <p:spPr>
          <a:xfrm>
            <a:off x="5429256" y="4000504"/>
            <a:ext cx="4071965" cy="276999"/>
          </a:xfrm>
          <a:prstGeom prst="rect">
            <a:avLst/>
          </a:prstGeom>
          <a:noFill/>
        </p:spPr>
        <p:txBody>
          <a:bodyPr wrap="square" rtlCol="1">
            <a:spAutoFit/>
          </a:bodyPr>
          <a:lstStyle/>
          <a:p>
            <a:pPr algn="ctr" fontAlgn="base">
              <a:spcBef>
                <a:spcPct val="0"/>
              </a:spcBef>
              <a:spcAft>
                <a:spcPct val="0"/>
              </a:spcAft>
            </a:pPr>
            <a:r>
              <a:rPr lang="en-US" sz="1200" dirty="0" smtClean="0">
                <a:solidFill>
                  <a:prstClr val="black"/>
                </a:solidFill>
                <a:latin typeface="Arial" charset="0"/>
                <a:cs typeface="Arial" charset="0"/>
              </a:rPr>
              <a:t>baiturrahmanvni.files.wordpress.com</a:t>
            </a:r>
            <a:endParaRPr lang="ar-EG" sz="1200" dirty="0">
              <a:solidFill>
                <a:prstClr val="black"/>
              </a:solidFill>
              <a:latin typeface="Arial" charset="0"/>
            </a:endParaRPr>
          </a:p>
        </p:txBody>
      </p:sp>
      <p:sp>
        <p:nvSpPr>
          <p:cNvPr id="6" name="Rectangle 5"/>
          <p:cNvSpPr/>
          <p:nvPr/>
        </p:nvSpPr>
        <p:spPr>
          <a:xfrm>
            <a:off x="142844" y="1202280"/>
            <a:ext cx="8786874" cy="369332"/>
          </a:xfrm>
          <a:prstGeom prst="rect">
            <a:avLst/>
          </a:prstGeom>
        </p:spPr>
        <p:txBody>
          <a:bodyPr wrap="square">
            <a:spAutoFit/>
          </a:bodyPr>
          <a:lstStyle/>
          <a:p>
            <a:pPr fontAlgn="base">
              <a:spcBef>
                <a:spcPct val="0"/>
              </a:spcBef>
              <a:spcAft>
                <a:spcPct val="0"/>
              </a:spcAft>
            </a:pPr>
            <a:r>
              <a:rPr lang="ar-SA" b="1" dirty="0" smtClean="0">
                <a:solidFill>
                  <a:prstClr val="black"/>
                </a:solidFill>
                <a:latin typeface="Arial" charset="0"/>
              </a:rPr>
              <a:t>ثم قد حل من كل شيء</a:t>
            </a:r>
            <a:r>
              <a:rPr lang="ar-EG" b="1" dirty="0" smtClean="0">
                <a:solidFill>
                  <a:prstClr val="black"/>
                </a:solidFill>
                <a:latin typeface="Arial" charset="0"/>
              </a:rPr>
              <a:t>.                                            </a:t>
            </a:r>
            <a:r>
              <a:rPr lang="ar-SA" b="1" dirty="0" smtClean="0">
                <a:solidFill>
                  <a:prstClr val="black"/>
                </a:solidFill>
                <a:latin typeface="Arial" charset="0"/>
              </a:rPr>
              <a:t> </a:t>
            </a:r>
            <a:r>
              <a:rPr lang="en-US" b="1" dirty="0" smtClean="0">
                <a:solidFill>
                  <a:prstClr val="black"/>
                </a:solidFill>
                <a:latin typeface="Arial" charset="0"/>
                <a:cs typeface="Arial" charset="0"/>
              </a:rPr>
              <a:t>After that, everything is halal for him.</a:t>
            </a:r>
          </a:p>
        </p:txBody>
      </p:sp>
      <p:sp>
        <p:nvSpPr>
          <p:cNvPr id="9" name="Rectangle 8"/>
          <p:cNvSpPr/>
          <p:nvPr/>
        </p:nvSpPr>
        <p:spPr>
          <a:xfrm>
            <a:off x="142844" y="4786322"/>
            <a:ext cx="8858312" cy="1323439"/>
          </a:xfrm>
          <a:prstGeom prst="rect">
            <a:avLst/>
          </a:prstGeom>
        </p:spPr>
        <p:txBody>
          <a:bodyPr wrap="square">
            <a:spAutoFit/>
          </a:bodyPr>
          <a:lstStyle/>
          <a:p>
            <a:pPr marL="120650" indent="-109538" algn="l" rtl="0" fontAlgn="base">
              <a:spcBef>
                <a:spcPct val="0"/>
              </a:spcBef>
              <a:spcAft>
                <a:spcPct val="0"/>
              </a:spcAft>
            </a:pPr>
            <a:r>
              <a:rPr lang="en-US" sz="2000" dirty="0" smtClean="0">
                <a:solidFill>
                  <a:prstClr val="black"/>
                </a:solidFill>
                <a:latin typeface="Arial" charset="0"/>
                <a:cs typeface="Arial" charset="0"/>
              </a:rPr>
              <a:t>“O Allah grant us with it knowledge that is beneficial, provision that is plentiful, quenching of thirst and satisfaction after hunger and cure of all ailments and wash, with it, my heart, and fill it with fear of You and fill it with Your wisdom.”*</a:t>
            </a:r>
          </a:p>
        </p:txBody>
      </p:sp>
    </p:spTree>
    <p:extLst>
      <p:ext uri="{BB962C8B-B14F-4D97-AF65-F5344CB8AC3E}">
        <p14:creationId xmlns:p14="http://schemas.microsoft.com/office/powerpoint/2010/main" val="223682253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EG"/>
          </a:p>
        </p:txBody>
      </p:sp>
      <p:pic>
        <p:nvPicPr>
          <p:cNvPr id="5" name="Content Placeholder 4" descr="zamzam.jpg"/>
          <p:cNvPicPr>
            <a:picLocks noGrp="1" noChangeAspect="1"/>
          </p:cNvPicPr>
          <p:nvPr>
            <p:ph sz="half" idx="1"/>
          </p:nvPr>
        </p:nvPicPr>
        <p:blipFill>
          <a:blip r:embed="rId3" cstate="print"/>
          <a:stretch>
            <a:fillRect/>
          </a:stretch>
        </p:blipFill>
        <p:spPr>
          <a:xfrm>
            <a:off x="-71470" y="-24"/>
            <a:ext cx="9269268" cy="6848499"/>
          </a:xfrm>
        </p:spPr>
      </p:pic>
      <p:sp>
        <p:nvSpPr>
          <p:cNvPr id="6" name="TextBox 5"/>
          <p:cNvSpPr txBox="1"/>
          <p:nvPr/>
        </p:nvSpPr>
        <p:spPr>
          <a:xfrm>
            <a:off x="2643174" y="6488692"/>
            <a:ext cx="4429155" cy="369332"/>
          </a:xfrm>
          <a:prstGeom prst="rect">
            <a:avLst/>
          </a:prstGeom>
          <a:noFill/>
        </p:spPr>
        <p:txBody>
          <a:bodyPr wrap="square" rtlCol="1">
            <a:spAutoFit/>
          </a:bodyPr>
          <a:lstStyle/>
          <a:p>
            <a:pPr fontAlgn="base">
              <a:spcBef>
                <a:spcPct val="0"/>
              </a:spcBef>
              <a:spcAft>
                <a:spcPct val="0"/>
              </a:spcAft>
            </a:pPr>
            <a:r>
              <a:rPr lang="en-US" dirty="0" smtClean="0">
                <a:solidFill>
                  <a:prstClr val="black"/>
                </a:solidFill>
                <a:latin typeface="Arial" charset="0"/>
                <a:cs typeface="Arial" charset="0"/>
              </a:rPr>
              <a:t>dongenggeologi.files.wordpress.com </a:t>
            </a:r>
            <a:endParaRPr lang="ar-EG" dirty="0">
              <a:solidFill>
                <a:prstClr val="black"/>
              </a:solidFill>
              <a:latin typeface="Arial" charset="0"/>
            </a:endParaRPr>
          </a:p>
        </p:txBody>
      </p:sp>
    </p:spTree>
    <p:extLst>
      <p:ext uri="{BB962C8B-B14F-4D97-AF65-F5344CB8AC3E}">
        <p14:creationId xmlns:p14="http://schemas.microsoft.com/office/powerpoint/2010/main" val="2622828880"/>
      </p:ext>
    </p:extLst>
  </p:cSld>
  <p:clrMapOvr>
    <a:masterClrMapping/>
  </p:clrMapOvr>
  <p:transition>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Documents\Pictures\Al-'Umdah\Final\hajj_guide.jpg"/>
          <p:cNvPicPr>
            <a:picLocks noGrp="1" noChangeAspect="1" noChangeArrowheads="1"/>
          </p:cNvPicPr>
          <p:nvPr>
            <p:ph sz="half" idx="1"/>
          </p:nvPr>
        </p:nvPicPr>
        <p:blipFill>
          <a:blip r:embed="rId3" cstate="print"/>
          <a:srcRect r="2842"/>
          <a:stretch>
            <a:fillRect/>
          </a:stretch>
        </p:blipFill>
        <p:spPr bwMode="auto">
          <a:xfrm>
            <a:off x="3886200" y="-152400"/>
            <a:ext cx="5334000" cy="7109072"/>
          </a:xfrm>
          <a:prstGeom prst="rect">
            <a:avLst/>
          </a:prstGeom>
          <a:noFill/>
        </p:spPr>
      </p:pic>
      <p:pic>
        <p:nvPicPr>
          <p:cNvPr id="6" name="Picture 5"/>
          <p:cNvPicPr/>
          <p:nvPr/>
        </p:nvPicPr>
        <p:blipFill>
          <a:blip r:embed="rId4" cstate="print"/>
          <a:srcRect t="45477" r="11864" b="747"/>
          <a:stretch>
            <a:fillRect/>
          </a:stretch>
        </p:blipFill>
        <p:spPr bwMode="auto">
          <a:xfrm>
            <a:off x="0" y="0"/>
            <a:ext cx="3886200" cy="6858000"/>
          </a:xfrm>
          <a:prstGeom prst="rect">
            <a:avLst/>
          </a:prstGeom>
          <a:noFill/>
          <a:ln w="9525">
            <a:noFill/>
            <a:miter lim="800000"/>
            <a:headEnd/>
            <a:tailEnd/>
          </a:ln>
        </p:spPr>
      </p:pic>
    </p:spTree>
    <p:extLst>
      <p:ext uri="{BB962C8B-B14F-4D97-AF65-F5344CB8AC3E}">
        <p14:creationId xmlns:p14="http://schemas.microsoft.com/office/powerpoint/2010/main" val="4136025407"/>
      </p:ext>
    </p:extLst>
  </p:cSld>
  <p:clrMapOvr>
    <a:masterClrMapping/>
  </p:clrMapOvr>
  <p:transition>
    <p:randomBa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08" y="2214554"/>
            <a:ext cx="9501254" cy="2071702"/>
          </a:xfrm>
        </p:spPr>
        <p:style>
          <a:lnRef idx="1">
            <a:schemeClr val="accent1"/>
          </a:lnRef>
          <a:fillRef idx="2">
            <a:schemeClr val="accent1"/>
          </a:fillRef>
          <a:effectRef idx="1">
            <a:schemeClr val="accent1"/>
          </a:effectRef>
          <a:fontRef idx="minor">
            <a:schemeClr val="dk1"/>
          </a:fontRef>
        </p:style>
        <p:txBody>
          <a:bodyPr>
            <a:normAutofit/>
          </a:bodyPr>
          <a:lstStyle/>
          <a:p>
            <a:r>
              <a:rPr lang="ar-SA" sz="4000" b="1" dirty="0" smtClean="0">
                <a:solidFill>
                  <a:srgbClr val="0070C0"/>
                </a:solidFill>
              </a:rPr>
              <a:t>باب ما يفعله بعد الحل</a:t>
            </a:r>
            <a:r>
              <a:rPr lang="en-US" sz="3600" dirty="0" smtClean="0">
                <a:solidFill>
                  <a:srgbClr val="0070C0"/>
                </a:solidFill>
              </a:rPr>
              <a:t/>
            </a:r>
            <a:br>
              <a:rPr lang="en-US" sz="3600" dirty="0" smtClean="0">
                <a:solidFill>
                  <a:srgbClr val="0070C0"/>
                </a:solidFill>
              </a:rPr>
            </a:br>
            <a:r>
              <a:rPr lang="en-US" sz="3600" b="1" dirty="0" smtClean="0">
                <a:solidFill>
                  <a:srgbClr val="0070C0"/>
                </a:solidFill>
              </a:rPr>
              <a:t>Chapter of </a:t>
            </a:r>
            <a:br>
              <a:rPr lang="en-US" sz="3600" b="1" dirty="0" smtClean="0">
                <a:solidFill>
                  <a:srgbClr val="0070C0"/>
                </a:solidFill>
              </a:rPr>
            </a:br>
            <a:r>
              <a:rPr lang="en-US" sz="3600" b="1" dirty="0" smtClean="0">
                <a:solidFill>
                  <a:srgbClr val="0070C0"/>
                </a:solidFill>
              </a:rPr>
              <a:t>What He Should Do After Exiting from Ihram</a:t>
            </a:r>
            <a:endParaRPr lang="ar-EG" sz="3600" dirty="0">
              <a:solidFill>
                <a:srgbClr val="0070C0"/>
              </a:solidFill>
            </a:endParaRPr>
          </a:p>
        </p:txBody>
      </p:sp>
    </p:spTree>
    <p:extLst>
      <p:ext uri="{BB962C8B-B14F-4D97-AF65-F5344CB8AC3E}">
        <p14:creationId xmlns:p14="http://schemas.microsoft.com/office/powerpoint/2010/main" val="4016720021"/>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 [</a:t>
            </a:r>
            <a:r>
              <a:rPr lang="en-US" b="1" dirty="0" err="1" smtClean="0"/>
              <a:t>Mabeet</a:t>
            </a:r>
            <a:r>
              <a:rPr lang="en-US" b="1" dirty="0" smtClean="0"/>
              <a:t>/Sleeping over in Mina]</a:t>
            </a:r>
            <a:endParaRPr lang="ar-EG" dirty="0"/>
          </a:p>
        </p:txBody>
      </p:sp>
      <p:sp>
        <p:nvSpPr>
          <p:cNvPr id="3" name="Content Placeholder 2"/>
          <p:cNvSpPr>
            <a:spLocks noGrp="1"/>
          </p:cNvSpPr>
          <p:nvPr>
            <p:ph type="body" sz="quarter" idx="10"/>
          </p:nvPr>
        </p:nvSpPr>
        <p:spPr>
          <a:xfrm>
            <a:off x="0" y="2071678"/>
            <a:ext cx="4572000" cy="3286148"/>
          </a:xfrm>
        </p:spPr>
        <p:txBody>
          <a:bodyPr>
            <a:normAutofit/>
          </a:bodyPr>
          <a:lstStyle/>
          <a:p>
            <a:pPr algn="r" rtl="1"/>
            <a:r>
              <a:rPr lang="ar-SA" dirty="0" smtClean="0"/>
              <a:t>ثم يرجع إلى منى ولا يبيت لياليها إلا بها. </a:t>
            </a:r>
            <a:endParaRPr lang="en-US" dirty="0" smtClean="0"/>
          </a:p>
          <a:p>
            <a:pPr algn="l" rtl="0"/>
            <a:r>
              <a:rPr lang="en-US" dirty="0" smtClean="0"/>
              <a:t>Then, he goes to Mina and should only stay the nights of Mina in Mina.</a:t>
            </a:r>
            <a:r>
              <a:rPr lang="en-US" dirty="0" smtClean="0">
                <a:sym typeface="AGA Arabesque"/>
              </a:rPr>
              <a:t></a:t>
            </a:r>
            <a:endParaRPr lang="en-US" dirty="0" smtClean="0"/>
          </a:p>
        </p:txBody>
      </p:sp>
      <p:pic>
        <p:nvPicPr>
          <p:cNvPr id="5" name="Content Placeholder 4" descr="4.jpg"/>
          <p:cNvPicPr>
            <a:picLocks noGrp="1" noChangeAspect="1"/>
          </p:cNvPicPr>
          <p:nvPr>
            <p:ph sz="half" idx="4294967295"/>
          </p:nvPr>
        </p:nvPicPr>
        <p:blipFill>
          <a:blip r:embed="rId3" cstate="print"/>
          <a:stretch>
            <a:fillRect/>
          </a:stretch>
        </p:blipFill>
        <p:spPr>
          <a:xfrm>
            <a:off x="4572001" y="1981200"/>
            <a:ext cx="4572000" cy="3400425"/>
          </a:xfrm>
        </p:spPr>
      </p:pic>
    </p:spTree>
    <p:extLst>
      <p:ext uri="{BB962C8B-B14F-4D97-AF65-F5344CB8AC3E}">
        <p14:creationId xmlns:p14="http://schemas.microsoft.com/office/powerpoint/2010/main" val="2551481150"/>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57166"/>
            <a:ext cx="9525000" cy="609600"/>
          </a:xfrm>
        </p:spPr>
        <p:txBody>
          <a:bodyPr>
            <a:normAutofit/>
          </a:bodyPr>
          <a:lstStyle/>
          <a:p>
            <a:r>
              <a:rPr lang="en-US" b="1" dirty="0" smtClean="0"/>
              <a:t>[Rest of the Ramy/Stoning]</a:t>
            </a:r>
            <a:endParaRPr lang="ar-EG" dirty="0"/>
          </a:p>
        </p:txBody>
      </p:sp>
      <p:sp>
        <p:nvSpPr>
          <p:cNvPr id="3" name="Content Placeholder 2"/>
          <p:cNvSpPr>
            <a:spLocks noGrp="1"/>
          </p:cNvSpPr>
          <p:nvPr>
            <p:ph type="body" sz="quarter" idx="10"/>
          </p:nvPr>
        </p:nvSpPr>
        <p:spPr>
          <a:xfrm>
            <a:off x="142844" y="1142984"/>
            <a:ext cx="5214974" cy="5143536"/>
          </a:xfrm>
        </p:spPr>
        <p:txBody>
          <a:bodyPr>
            <a:normAutofit fontScale="70000" lnSpcReduction="20000"/>
          </a:bodyPr>
          <a:lstStyle/>
          <a:p>
            <a:pPr algn="r" rtl="1">
              <a:buNone/>
            </a:pPr>
            <a:r>
              <a:rPr lang="ar-SA" dirty="0" smtClean="0"/>
              <a:t>فيرمي بها الجمرات بعد الزوال من أيامها، كل جمرة بسبع حصيات </a:t>
            </a:r>
            <a:endParaRPr lang="en-US" dirty="0" smtClean="0"/>
          </a:p>
          <a:p>
            <a:pPr marL="3175" indent="-3175" algn="l" rtl="0">
              <a:buNone/>
            </a:pPr>
            <a:r>
              <a:rPr lang="en-US" dirty="0" smtClean="0"/>
              <a:t>Then, he </a:t>
            </a:r>
            <a:r>
              <a:rPr lang="en-US" dirty="0" smtClean="0">
                <a:solidFill>
                  <a:schemeClr val="accent6">
                    <a:lumMod val="75000"/>
                  </a:schemeClr>
                </a:solidFill>
              </a:rPr>
              <a:t>stones</a:t>
            </a:r>
            <a:r>
              <a:rPr lang="en-US" dirty="0" smtClean="0"/>
              <a:t> the </a:t>
            </a:r>
            <a:r>
              <a:rPr lang="en-US" dirty="0" smtClean="0">
                <a:solidFill>
                  <a:schemeClr val="accent6">
                    <a:lumMod val="75000"/>
                  </a:schemeClr>
                </a:solidFill>
              </a:rPr>
              <a:t>Jamarat</a:t>
            </a:r>
            <a:r>
              <a:rPr lang="en-US" dirty="0" smtClean="0"/>
              <a:t> after </a:t>
            </a:r>
            <a:r>
              <a:rPr lang="en-US" dirty="0" err="1" smtClean="0">
                <a:solidFill>
                  <a:schemeClr val="accent6">
                    <a:lumMod val="75000"/>
                  </a:schemeClr>
                </a:solidFill>
              </a:rPr>
              <a:t>zawaal</a:t>
            </a:r>
            <a:r>
              <a:rPr lang="en-US" dirty="0" smtClean="0"/>
              <a:t> (sun reaching meridian) of each day.--</a:t>
            </a:r>
            <a:r>
              <a:rPr lang="en-US" dirty="0" smtClean="0">
                <a:solidFill>
                  <a:schemeClr val="accent6">
                    <a:lumMod val="75000"/>
                  </a:schemeClr>
                </a:solidFill>
              </a:rPr>
              <a:t>Each</a:t>
            </a:r>
            <a:r>
              <a:rPr lang="en-US" dirty="0" smtClean="0"/>
              <a:t> Jamrah is stoned </a:t>
            </a:r>
            <a:r>
              <a:rPr lang="en-US" dirty="0" smtClean="0">
                <a:solidFill>
                  <a:schemeClr val="accent6">
                    <a:lumMod val="75000"/>
                  </a:schemeClr>
                </a:solidFill>
              </a:rPr>
              <a:t>with seven pebbles</a:t>
            </a:r>
            <a:r>
              <a:rPr lang="en-US" dirty="0" smtClean="0"/>
              <a:t>.</a:t>
            </a:r>
            <a:r>
              <a:rPr lang="en-US" dirty="0" smtClean="0">
                <a:sym typeface="AGA Arabesque"/>
              </a:rPr>
              <a:t></a:t>
            </a:r>
            <a:endParaRPr lang="en-US" dirty="0" smtClean="0"/>
          </a:p>
          <a:p>
            <a:pPr algn="r" rtl="1">
              <a:buNone/>
            </a:pPr>
            <a:r>
              <a:rPr lang="ar-SA" dirty="0" smtClean="0"/>
              <a:t>يبتدئ بالجمرة الأولى فيستقبل القبلة ويرميها بسبع حصيات كما رمى جمرة العقبة، ثم يتقدم فيقف فيدعو الله، ثم يأتي الوسطى فيرميها كذلك، ثم يرمي جمرة العقبة ولا يقف عندها. </a:t>
            </a:r>
            <a:endParaRPr lang="en-US" dirty="0" smtClean="0"/>
          </a:p>
          <a:p>
            <a:pPr marL="3175" indent="-3175" algn="l" rtl="0">
              <a:buNone/>
            </a:pPr>
            <a:r>
              <a:rPr lang="en-US" dirty="0" smtClean="0"/>
              <a:t>He </a:t>
            </a:r>
            <a:r>
              <a:rPr lang="en-US" dirty="0" smtClean="0">
                <a:solidFill>
                  <a:schemeClr val="accent6">
                    <a:lumMod val="75000"/>
                  </a:schemeClr>
                </a:solidFill>
              </a:rPr>
              <a:t>starts</a:t>
            </a:r>
            <a:r>
              <a:rPr lang="en-US" dirty="0" smtClean="0"/>
              <a:t> with the </a:t>
            </a:r>
            <a:r>
              <a:rPr lang="en-US" dirty="0" smtClean="0">
                <a:solidFill>
                  <a:schemeClr val="accent6">
                    <a:lumMod val="75000"/>
                  </a:schemeClr>
                </a:solidFill>
              </a:rPr>
              <a:t>first Jamrah </a:t>
            </a:r>
            <a:r>
              <a:rPr lang="en-US" dirty="0" smtClean="0">
                <a:sym typeface="AGA Arabesque"/>
              </a:rPr>
              <a:t></a:t>
            </a:r>
            <a:r>
              <a:rPr lang="en-US" dirty="0" smtClean="0"/>
              <a:t> and faces the Qiblah </a:t>
            </a:r>
            <a:r>
              <a:rPr lang="en-US" dirty="0" smtClean="0">
                <a:sym typeface="AGA Arabesque"/>
              </a:rPr>
              <a:t></a:t>
            </a:r>
            <a:r>
              <a:rPr lang="en-US" dirty="0" smtClean="0"/>
              <a:t> and stones it with seven pebbles </a:t>
            </a:r>
            <a:r>
              <a:rPr lang="en-US" dirty="0" smtClean="0">
                <a:sym typeface="AGA Arabesque"/>
              </a:rPr>
              <a:t></a:t>
            </a:r>
            <a:r>
              <a:rPr lang="en-US" dirty="0" smtClean="0"/>
              <a:t> as he did with Jamrat-ul-‘Aqabah and then he </a:t>
            </a:r>
            <a:r>
              <a:rPr lang="en-US" dirty="0" smtClean="0">
                <a:solidFill>
                  <a:schemeClr val="accent6">
                    <a:lumMod val="75000"/>
                  </a:schemeClr>
                </a:solidFill>
              </a:rPr>
              <a:t>proceeds</a:t>
            </a:r>
            <a:r>
              <a:rPr lang="en-US" dirty="0" smtClean="0"/>
              <a:t> and stands to </a:t>
            </a:r>
            <a:r>
              <a:rPr lang="en-US" dirty="0" smtClean="0">
                <a:solidFill>
                  <a:schemeClr val="accent6">
                    <a:lumMod val="75000"/>
                  </a:schemeClr>
                </a:solidFill>
              </a:rPr>
              <a:t>invoke</a:t>
            </a:r>
            <a:r>
              <a:rPr lang="en-US" dirty="0" smtClean="0"/>
              <a:t> Almighty Allah </a:t>
            </a:r>
            <a:r>
              <a:rPr lang="en-US" dirty="0" smtClean="0">
                <a:sym typeface="AGA Arabesque"/>
              </a:rPr>
              <a:t></a:t>
            </a:r>
            <a:r>
              <a:rPr lang="en-US" dirty="0" smtClean="0"/>
              <a:t> and then </a:t>
            </a:r>
            <a:r>
              <a:rPr lang="en-US" dirty="0" smtClean="0">
                <a:solidFill>
                  <a:schemeClr val="accent6">
                    <a:lumMod val="75000"/>
                  </a:schemeClr>
                </a:solidFill>
              </a:rPr>
              <a:t>goes</a:t>
            </a:r>
            <a:r>
              <a:rPr lang="en-US" dirty="0" smtClean="0"/>
              <a:t> to the </a:t>
            </a:r>
            <a:r>
              <a:rPr lang="en-US" dirty="0" smtClean="0">
                <a:solidFill>
                  <a:schemeClr val="accent6">
                    <a:lumMod val="75000"/>
                  </a:schemeClr>
                </a:solidFill>
              </a:rPr>
              <a:t>middle</a:t>
            </a:r>
            <a:r>
              <a:rPr lang="en-US" dirty="0" smtClean="0"/>
              <a:t> Jamrah </a:t>
            </a:r>
            <a:r>
              <a:rPr lang="en-US" dirty="0" smtClean="0">
                <a:sym typeface="AGA Arabesque"/>
              </a:rPr>
              <a:t></a:t>
            </a:r>
            <a:r>
              <a:rPr lang="en-US" dirty="0" smtClean="0"/>
              <a:t> and </a:t>
            </a:r>
            <a:r>
              <a:rPr lang="en-US" dirty="0" smtClean="0">
                <a:solidFill>
                  <a:schemeClr val="accent6">
                    <a:lumMod val="75000"/>
                  </a:schemeClr>
                </a:solidFill>
              </a:rPr>
              <a:t>stones</a:t>
            </a:r>
            <a:r>
              <a:rPr lang="en-US" dirty="0" smtClean="0"/>
              <a:t> it as well. </a:t>
            </a:r>
            <a:r>
              <a:rPr lang="en-US" dirty="0" smtClean="0">
                <a:solidFill>
                  <a:schemeClr val="accent6">
                    <a:lumMod val="75000"/>
                  </a:schemeClr>
                </a:solidFill>
              </a:rPr>
              <a:t>Then, he stones Jamrat-ul-‘Aqabah</a:t>
            </a:r>
            <a:r>
              <a:rPr lang="en-US" dirty="0" smtClean="0"/>
              <a:t>; </a:t>
            </a:r>
            <a:r>
              <a:rPr lang="en-US" dirty="0" smtClean="0">
                <a:sym typeface="AGA Arabesque"/>
              </a:rPr>
              <a:t></a:t>
            </a:r>
            <a:r>
              <a:rPr lang="en-US" dirty="0" smtClean="0"/>
              <a:t> but he </a:t>
            </a:r>
            <a:r>
              <a:rPr lang="en-US" dirty="0" smtClean="0">
                <a:solidFill>
                  <a:schemeClr val="accent6">
                    <a:lumMod val="75000"/>
                  </a:schemeClr>
                </a:solidFill>
              </a:rPr>
              <a:t>does not stand by it</a:t>
            </a:r>
            <a:r>
              <a:rPr lang="en-US" dirty="0" smtClean="0"/>
              <a:t>.</a:t>
            </a:r>
            <a:r>
              <a:rPr lang="en-US" baseline="30000" dirty="0" smtClean="0"/>
              <a:t> </a:t>
            </a:r>
            <a:r>
              <a:rPr lang="en-US" dirty="0" smtClean="0">
                <a:sym typeface="AGA Arabesque"/>
              </a:rPr>
              <a:t></a:t>
            </a:r>
            <a:endParaRPr lang="en-US" dirty="0" smtClean="0"/>
          </a:p>
          <a:p>
            <a:pPr algn="l" rtl="0">
              <a:buNone/>
            </a:pPr>
            <a:endParaRPr lang="ar-EG" dirty="0"/>
          </a:p>
        </p:txBody>
      </p:sp>
      <p:pic>
        <p:nvPicPr>
          <p:cNvPr id="5" name="Content Placeholder 4" descr="Jamarat.JPG"/>
          <p:cNvPicPr>
            <a:picLocks noGrp="1" noChangeAspect="1"/>
          </p:cNvPicPr>
          <p:nvPr>
            <p:ph sz="half" idx="4294967295"/>
          </p:nvPr>
        </p:nvPicPr>
        <p:blipFill>
          <a:blip r:embed="rId3" cstate="print"/>
          <a:stretch>
            <a:fillRect/>
          </a:stretch>
        </p:blipFill>
        <p:spPr>
          <a:xfrm>
            <a:off x="5357818" y="1142984"/>
            <a:ext cx="3929090" cy="2881313"/>
          </a:xfrm>
        </p:spPr>
      </p:pic>
      <p:pic>
        <p:nvPicPr>
          <p:cNvPr id="6" name="Picture 5" descr="Hajj Guide from greaterjihad.wordpress.com.bmp"/>
          <p:cNvPicPr/>
          <p:nvPr/>
        </p:nvPicPr>
        <p:blipFill>
          <a:blip r:embed="rId4" cstate="print"/>
          <a:srcRect l="51563" t="16316" r="16493" b="61579"/>
          <a:stretch>
            <a:fillRect/>
          </a:stretch>
        </p:blipFill>
        <p:spPr>
          <a:xfrm>
            <a:off x="5286380" y="4000504"/>
            <a:ext cx="4000528" cy="1866900"/>
          </a:xfrm>
          <a:prstGeom prst="rect">
            <a:avLst/>
          </a:prstGeom>
        </p:spPr>
      </p:pic>
    </p:spTree>
    <p:extLst>
      <p:ext uri="{BB962C8B-B14F-4D97-AF65-F5344CB8AC3E}">
        <p14:creationId xmlns:p14="http://schemas.microsoft.com/office/powerpoint/2010/main" val="4069582034"/>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When to Leave Mina</a:t>
            </a:r>
            <a:endParaRPr lang="ar-EG" b="1" dirty="0"/>
          </a:p>
        </p:txBody>
      </p:sp>
      <p:sp>
        <p:nvSpPr>
          <p:cNvPr id="3" name="Content Placeholder 2"/>
          <p:cNvSpPr>
            <a:spLocks noGrp="1"/>
          </p:cNvSpPr>
          <p:nvPr>
            <p:ph type="body" sz="quarter" idx="10"/>
          </p:nvPr>
        </p:nvSpPr>
        <p:spPr>
          <a:xfrm>
            <a:off x="214282" y="1785926"/>
            <a:ext cx="8715436" cy="4357718"/>
          </a:xfrm>
        </p:spPr>
        <p:txBody>
          <a:bodyPr>
            <a:normAutofit/>
          </a:bodyPr>
          <a:lstStyle/>
          <a:p>
            <a:pPr algn="r" rtl="1"/>
            <a:r>
              <a:rPr lang="ar-SA" sz="2400" dirty="0" smtClean="0"/>
              <a:t>ثم يرمي في اليوم الثاني كذلك </a:t>
            </a:r>
            <a:endParaRPr lang="en-US" sz="2400" dirty="0" smtClean="0"/>
          </a:p>
          <a:p>
            <a:pPr algn="l" rtl="0"/>
            <a:r>
              <a:rPr lang="en-US" sz="2800" dirty="0" smtClean="0"/>
              <a:t>Then, he </a:t>
            </a:r>
            <a:r>
              <a:rPr lang="en-US" sz="2800" dirty="0" smtClean="0">
                <a:solidFill>
                  <a:schemeClr val="accent6">
                    <a:lumMod val="75000"/>
                  </a:schemeClr>
                </a:solidFill>
              </a:rPr>
              <a:t>stones</a:t>
            </a:r>
            <a:r>
              <a:rPr lang="en-US" sz="2800" dirty="0" smtClean="0"/>
              <a:t> in the </a:t>
            </a:r>
            <a:r>
              <a:rPr lang="en-US" sz="2800" dirty="0" smtClean="0">
                <a:solidFill>
                  <a:schemeClr val="accent6">
                    <a:lumMod val="75000"/>
                  </a:schemeClr>
                </a:solidFill>
              </a:rPr>
              <a:t>second</a:t>
            </a:r>
            <a:r>
              <a:rPr lang="en-US" sz="2800" dirty="0" smtClean="0"/>
              <a:t> </a:t>
            </a:r>
            <a:r>
              <a:rPr lang="en-US" sz="2800" dirty="0" smtClean="0">
                <a:solidFill>
                  <a:schemeClr val="accent6">
                    <a:lumMod val="75000"/>
                  </a:schemeClr>
                </a:solidFill>
              </a:rPr>
              <a:t>day</a:t>
            </a:r>
            <a:r>
              <a:rPr lang="en-US" sz="2800" dirty="0" smtClean="0"/>
              <a:t> likewise. </a:t>
            </a:r>
            <a:r>
              <a:rPr lang="en-US" sz="2800" dirty="0" smtClean="0">
                <a:sym typeface="AGA Arabesque"/>
              </a:rPr>
              <a:t></a:t>
            </a:r>
            <a:endParaRPr lang="en-US" sz="2800" dirty="0" smtClean="0"/>
          </a:p>
          <a:p>
            <a:pPr algn="r" rtl="1"/>
            <a:r>
              <a:rPr lang="ar-SA" sz="2400" dirty="0" smtClean="0"/>
              <a:t>فإن أحب أن يتعجل في يومين خرج قبل الغروب </a:t>
            </a:r>
            <a:endParaRPr lang="en-US" sz="2400" dirty="0" smtClean="0"/>
          </a:p>
          <a:p>
            <a:pPr algn="l" rtl="0"/>
            <a:r>
              <a:rPr lang="en-US" sz="2800" dirty="0" smtClean="0"/>
              <a:t>If he </a:t>
            </a:r>
            <a:r>
              <a:rPr lang="en-US" sz="2800" dirty="0" smtClean="0">
                <a:solidFill>
                  <a:schemeClr val="accent6">
                    <a:lumMod val="75000"/>
                  </a:schemeClr>
                </a:solidFill>
              </a:rPr>
              <a:t>desired to leave early</a:t>
            </a:r>
            <a:r>
              <a:rPr lang="en-US" sz="2800" dirty="0" smtClean="0"/>
              <a:t>, after two days, he </a:t>
            </a:r>
            <a:r>
              <a:rPr lang="en-US" sz="2800" dirty="0" smtClean="0">
                <a:solidFill>
                  <a:schemeClr val="accent6">
                    <a:lumMod val="75000"/>
                  </a:schemeClr>
                </a:solidFill>
              </a:rPr>
              <a:t>should</a:t>
            </a:r>
            <a:r>
              <a:rPr lang="en-US" sz="2800" dirty="0" smtClean="0"/>
              <a:t> leave </a:t>
            </a:r>
            <a:r>
              <a:rPr lang="en-US" sz="2800" dirty="0" smtClean="0">
                <a:solidFill>
                  <a:schemeClr val="accent6">
                    <a:lumMod val="75000"/>
                  </a:schemeClr>
                </a:solidFill>
              </a:rPr>
              <a:t>before sunset</a:t>
            </a:r>
            <a:r>
              <a:rPr lang="en-US" sz="2800" dirty="0" smtClean="0"/>
              <a:t>. </a:t>
            </a:r>
            <a:r>
              <a:rPr lang="en-US" sz="2800" dirty="0" smtClean="0">
                <a:sym typeface="AGA Arabesque"/>
              </a:rPr>
              <a:t></a:t>
            </a:r>
            <a:endParaRPr lang="en-US" sz="2800" dirty="0" smtClean="0"/>
          </a:p>
          <a:p>
            <a:pPr algn="r" rtl="1"/>
            <a:r>
              <a:rPr lang="ar-SA" sz="2400" dirty="0" smtClean="0"/>
              <a:t>فإن غربت الشمس وهو بمنى لزمه المبيت بمنى والرمي من غد </a:t>
            </a:r>
            <a:endParaRPr lang="en-US" sz="2400" dirty="0" smtClean="0"/>
          </a:p>
          <a:p>
            <a:pPr algn="l" rtl="0"/>
            <a:r>
              <a:rPr lang="en-US" sz="2800" dirty="0" smtClean="0">
                <a:solidFill>
                  <a:schemeClr val="accent6">
                    <a:lumMod val="75000"/>
                  </a:schemeClr>
                </a:solidFill>
              </a:rPr>
              <a:t>If the sun sets </a:t>
            </a:r>
            <a:r>
              <a:rPr lang="en-US" sz="2800" dirty="0" smtClean="0"/>
              <a:t>while he is still in Mina, he </a:t>
            </a:r>
            <a:r>
              <a:rPr lang="en-US" sz="2800" dirty="0" smtClean="0">
                <a:solidFill>
                  <a:schemeClr val="accent6">
                    <a:lumMod val="75000"/>
                  </a:schemeClr>
                </a:solidFill>
              </a:rPr>
              <a:t>must stay</a:t>
            </a:r>
            <a:r>
              <a:rPr lang="en-US" sz="2800" dirty="0" smtClean="0"/>
              <a:t> overnight and </a:t>
            </a:r>
            <a:r>
              <a:rPr lang="en-US" sz="2800" dirty="0" smtClean="0">
                <a:solidFill>
                  <a:schemeClr val="accent6">
                    <a:lumMod val="75000"/>
                  </a:schemeClr>
                </a:solidFill>
              </a:rPr>
              <a:t>stone</a:t>
            </a:r>
            <a:r>
              <a:rPr lang="en-US" sz="2800" dirty="0" smtClean="0"/>
              <a:t> the Jamarat the </a:t>
            </a:r>
            <a:r>
              <a:rPr lang="en-US" sz="2800" dirty="0" smtClean="0">
                <a:solidFill>
                  <a:schemeClr val="accent6">
                    <a:lumMod val="75000"/>
                  </a:schemeClr>
                </a:solidFill>
              </a:rPr>
              <a:t>following day</a:t>
            </a:r>
            <a:r>
              <a:rPr lang="en-US" sz="2800" dirty="0" smtClean="0"/>
              <a:t>.</a:t>
            </a:r>
          </a:p>
        </p:txBody>
      </p:sp>
    </p:spTree>
    <p:extLst>
      <p:ext uri="{BB962C8B-B14F-4D97-AF65-F5344CB8AC3E}">
        <p14:creationId xmlns:p14="http://schemas.microsoft.com/office/powerpoint/2010/main" val="1052105507"/>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a:t>
            </a:r>
            <a:r>
              <a:rPr lang="en-US" b="1" dirty="0" err="1" smtClean="0"/>
              <a:t>Umrah</a:t>
            </a:r>
            <a:r>
              <a:rPr lang="en-US" b="1" dirty="0" smtClean="0"/>
              <a:t> Now?</a:t>
            </a:r>
            <a:endParaRPr lang="en-US" b="1" dirty="0"/>
          </a:p>
        </p:txBody>
      </p:sp>
      <p:sp>
        <p:nvSpPr>
          <p:cNvPr id="4" name="Content Placeholder 3"/>
          <p:cNvSpPr>
            <a:spLocks noGrp="1"/>
          </p:cNvSpPr>
          <p:nvPr>
            <p:ph type="body" sz="quarter" idx="10"/>
          </p:nvPr>
        </p:nvSpPr>
        <p:spPr>
          <a:xfrm>
            <a:off x="214282" y="1643049"/>
            <a:ext cx="8715436" cy="4429157"/>
          </a:xfrm>
        </p:spPr>
        <p:txBody>
          <a:bodyPr>
            <a:noAutofit/>
          </a:bodyPr>
          <a:lstStyle/>
          <a:p>
            <a:pPr algn="r" rtl="1"/>
            <a:r>
              <a:rPr lang="ar-SA" sz="2400" dirty="0" smtClean="0"/>
              <a:t>فإن كان متمتعاً أو قارناً فقد انقضى حجه وعمرته </a:t>
            </a:r>
            <a:endParaRPr lang="en-US" sz="2400" dirty="0" smtClean="0"/>
          </a:p>
          <a:p>
            <a:pPr algn="l" rtl="0"/>
            <a:r>
              <a:rPr lang="en-US" sz="2400" dirty="0" smtClean="0"/>
              <a:t>If it is </a:t>
            </a:r>
            <a:r>
              <a:rPr lang="en-US" sz="2400" dirty="0" err="1" smtClean="0">
                <a:solidFill>
                  <a:schemeClr val="accent6">
                    <a:lumMod val="75000"/>
                  </a:schemeClr>
                </a:solidFill>
              </a:rPr>
              <a:t>tamattu</a:t>
            </a:r>
            <a:r>
              <a:rPr lang="en-US" sz="2400" dirty="0" smtClean="0">
                <a:solidFill>
                  <a:schemeClr val="accent6">
                    <a:lumMod val="75000"/>
                  </a:schemeClr>
                </a:solidFill>
              </a:rPr>
              <a:t>’ or qiraan</a:t>
            </a:r>
            <a:r>
              <a:rPr lang="en-US" sz="2400" dirty="0" smtClean="0"/>
              <a:t>, his </a:t>
            </a:r>
            <a:r>
              <a:rPr lang="en-US" sz="2400" dirty="0" smtClean="0">
                <a:solidFill>
                  <a:schemeClr val="accent6">
                    <a:lumMod val="75000"/>
                  </a:schemeClr>
                </a:solidFill>
              </a:rPr>
              <a:t>Hajj and ‘</a:t>
            </a:r>
            <a:r>
              <a:rPr lang="en-US" sz="2400" dirty="0" err="1" smtClean="0">
                <a:solidFill>
                  <a:schemeClr val="accent6">
                    <a:lumMod val="75000"/>
                  </a:schemeClr>
                </a:solidFill>
              </a:rPr>
              <a:t>umrah</a:t>
            </a:r>
            <a:r>
              <a:rPr lang="en-US" sz="2400" dirty="0" smtClean="0">
                <a:solidFill>
                  <a:schemeClr val="accent6">
                    <a:lumMod val="75000"/>
                  </a:schemeClr>
                </a:solidFill>
              </a:rPr>
              <a:t> </a:t>
            </a:r>
            <a:r>
              <a:rPr lang="en-US" sz="2400" dirty="0" smtClean="0"/>
              <a:t>are now </a:t>
            </a:r>
            <a:r>
              <a:rPr lang="en-US" sz="2400" dirty="0" smtClean="0">
                <a:solidFill>
                  <a:schemeClr val="accent6">
                    <a:lumMod val="75000"/>
                  </a:schemeClr>
                </a:solidFill>
              </a:rPr>
              <a:t>complete</a:t>
            </a:r>
            <a:r>
              <a:rPr lang="en-US" sz="2400" dirty="0" smtClean="0">
                <a:sym typeface="AGA Arabesque"/>
              </a:rPr>
              <a:t></a:t>
            </a:r>
            <a:endParaRPr lang="en-US" sz="2400" dirty="0" smtClean="0"/>
          </a:p>
          <a:p>
            <a:pPr algn="r" rtl="1"/>
            <a:r>
              <a:rPr lang="ar-SA" sz="2400" dirty="0" smtClean="0"/>
              <a:t>وإن كان مفرداً خرج إلى التنعيم فأحرم بالعمرة منه، ثم يأتي مكة فيطوف ويسعى ويحلق أو يقصر </a:t>
            </a:r>
            <a:endParaRPr lang="en-US" sz="2400" dirty="0" smtClean="0"/>
          </a:p>
          <a:p>
            <a:pPr algn="l" rtl="0"/>
            <a:r>
              <a:rPr lang="en-US" sz="2400" dirty="0" smtClean="0"/>
              <a:t>If he was doing </a:t>
            </a:r>
            <a:r>
              <a:rPr lang="en-US" sz="2400" dirty="0" err="1" smtClean="0">
                <a:solidFill>
                  <a:schemeClr val="accent6">
                    <a:lumMod val="75000"/>
                  </a:schemeClr>
                </a:solidFill>
              </a:rPr>
              <a:t>ifraad</a:t>
            </a:r>
            <a:r>
              <a:rPr lang="en-US" sz="2400" dirty="0" smtClean="0"/>
              <a:t>, he </a:t>
            </a:r>
            <a:r>
              <a:rPr lang="en-US" sz="2400" dirty="0" smtClean="0">
                <a:solidFill>
                  <a:schemeClr val="accent6">
                    <a:lumMod val="75000"/>
                  </a:schemeClr>
                </a:solidFill>
              </a:rPr>
              <a:t>goes out to at-Tan’eem</a:t>
            </a:r>
            <a:r>
              <a:rPr lang="en-US" sz="2400" dirty="0" smtClean="0"/>
              <a:t> and enters into ihram </a:t>
            </a:r>
            <a:r>
              <a:rPr lang="en-US" sz="2400" dirty="0" smtClean="0">
                <a:solidFill>
                  <a:schemeClr val="accent6">
                    <a:lumMod val="75000"/>
                  </a:schemeClr>
                </a:solidFill>
              </a:rPr>
              <a:t>for ‘Umrah </a:t>
            </a:r>
            <a:r>
              <a:rPr lang="en-US" sz="2400" dirty="0" smtClean="0"/>
              <a:t>from there and after that he goes to </a:t>
            </a:r>
            <a:r>
              <a:rPr lang="en-US" sz="2400" dirty="0" err="1" smtClean="0"/>
              <a:t>Makkah</a:t>
            </a:r>
            <a:r>
              <a:rPr lang="en-US" sz="2400" dirty="0" smtClean="0"/>
              <a:t> and makes tawaaf and sa’y and shaves or shortens his hair.</a:t>
            </a:r>
          </a:p>
          <a:p>
            <a:pPr algn="r" rtl="1"/>
            <a:r>
              <a:rPr lang="ar-SA" sz="2400" dirty="0" smtClean="0"/>
              <a:t>فإن لم يكن له شعر استحب أن يمر الموسى على رأسه، وقد تم حجه وعمرته </a:t>
            </a:r>
            <a:endParaRPr lang="en-US" sz="2400" dirty="0" smtClean="0"/>
          </a:p>
          <a:p>
            <a:pPr algn="l" rtl="0"/>
            <a:r>
              <a:rPr lang="en-US" sz="2400" dirty="0" smtClean="0"/>
              <a:t>If he has </a:t>
            </a:r>
            <a:r>
              <a:rPr lang="en-US" sz="2400" dirty="0" smtClean="0">
                <a:solidFill>
                  <a:schemeClr val="accent6">
                    <a:lumMod val="75000"/>
                  </a:schemeClr>
                </a:solidFill>
              </a:rPr>
              <a:t>no hair</a:t>
            </a:r>
            <a:r>
              <a:rPr lang="en-US" sz="2400" dirty="0" smtClean="0"/>
              <a:t>, it is </a:t>
            </a:r>
            <a:r>
              <a:rPr lang="en-US" sz="2400" dirty="0" smtClean="0">
                <a:solidFill>
                  <a:schemeClr val="accent6">
                    <a:lumMod val="75000"/>
                  </a:schemeClr>
                </a:solidFill>
              </a:rPr>
              <a:t>recommended</a:t>
            </a:r>
            <a:r>
              <a:rPr lang="en-US" sz="2400" dirty="0" smtClean="0"/>
              <a:t> to </a:t>
            </a:r>
            <a:r>
              <a:rPr lang="en-US" sz="2400" dirty="0" smtClean="0">
                <a:solidFill>
                  <a:schemeClr val="accent6">
                    <a:lumMod val="75000"/>
                  </a:schemeClr>
                </a:solidFill>
              </a:rPr>
              <a:t>pass a razor </a:t>
            </a:r>
            <a:r>
              <a:rPr lang="en-US" sz="2400" dirty="0" smtClean="0"/>
              <a:t>over his head, and his </a:t>
            </a:r>
            <a:r>
              <a:rPr lang="en-US" sz="2400" dirty="0" smtClean="0">
                <a:solidFill>
                  <a:schemeClr val="accent6">
                    <a:lumMod val="75000"/>
                  </a:schemeClr>
                </a:solidFill>
              </a:rPr>
              <a:t>Hajj and ‘Umrah </a:t>
            </a:r>
            <a:r>
              <a:rPr lang="en-US" sz="2400" dirty="0" smtClean="0"/>
              <a:t>would be then </a:t>
            </a:r>
            <a:r>
              <a:rPr lang="en-US" sz="2400" dirty="0" smtClean="0">
                <a:solidFill>
                  <a:schemeClr val="accent6">
                    <a:lumMod val="75000"/>
                  </a:schemeClr>
                </a:solidFill>
              </a:rPr>
              <a:t>completed</a:t>
            </a:r>
            <a:r>
              <a:rPr lang="en-US" sz="2400" dirty="0" smtClean="0"/>
              <a:t>.</a:t>
            </a:r>
          </a:p>
          <a:p>
            <a:endParaRPr lang="ar-EG" sz="2400" dirty="0"/>
          </a:p>
        </p:txBody>
      </p:sp>
    </p:spTree>
    <p:extLst>
      <p:ext uri="{BB962C8B-B14F-4D97-AF65-F5344CB8AC3E}">
        <p14:creationId xmlns:p14="http://schemas.microsoft.com/office/powerpoint/2010/main" val="1432691710"/>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Qiran</a:t>
            </a:r>
            <a:r>
              <a:rPr lang="en-US" dirty="0" smtClean="0"/>
              <a:t> = </a:t>
            </a:r>
            <a:r>
              <a:rPr lang="en-US" dirty="0" err="1" smtClean="0"/>
              <a:t>Ifrad</a:t>
            </a:r>
            <a:r>
              <a:rPr lang="en-US" dirty="0" smtClean="0"/>
              <a:t> + Sacrifice</a:t>
            </a:r>
            <a:endParaRPr lang="en-US" dirty="0"/>
          </a:p>
        </p:txBody>
      </p:sp>
      <p:sp>
        <p:nvSpPr>
          <p:cNvPr id="4" name="Content Placeholder 3"/>
          <p:cNvSpPr>
            <a:spLocks noGrp="1"/>
          </p:cNvSpPr>
          <p:nvPr>
            <p:ph type="body" sz="quarter" idx="10"/>
          </p:nvPr>
        </p:nvSpPr>
        <p:spPr>
          <a:xfrm>
            <a:off x="214282" y="1571611"/>
            <a:ext cx="8715436" cy="4500595"/>
          </a:xfrm>
        </p:spPr>
        <p:txBody>
          <a:bodyPr>
            <a:normAutofit/>
          </a:bodyPr>
          <a:lstStyle/>
          <a:p>
            <a:pPr algn="r" rtl="1"/>
            <a:r>
              <a:rPr lang="ar-SA" sz="2400" dirty="0" smtClean="0"/>
              <a:t>وليس في عمل القارن زيادة على عمل المفرد. لكن عليه وعلى المتمتع دم لقوله تعالى: فمن تمتع بالعمرة إلى الحج فما استيسر من الهدي فمن لم يجد فصيام ثلاثة أيام في الحج وسبعة إذا رجعتم. </a:t>
            </a:r>
            <a:endParaRPr lang="en-US" sz="2400" dirty="0" smtClean="0"/>
          </a:p>
          <a:p>
            <a:pPr algn="l" rtl="0"/>
            <a:r>
              <a:rPr lang="en-US" sz="2400" dirty="0" smtClean="0"/>
              <a:t>One doing </a:t>
            </a:r>
            <a:r>
              <a:rPr lang="en-US" sz="2400" dirty="0" err="1" smtClean="0">
                <a:solidFill>
                  <a:schemeClr val="accent6">
                    <a:lumMod val="75000"/>
                  </a:schemeClr>
                </a:solidFill>
              </a:rPr>
              <a:t>qiraan</a:t>
            </a:r>
            <a:r>
              <a:rPr lang="en-US" sz="2400" dirty="0" smtClean="0"/>
              <a:t> does </a:t>
            </a:r>
            <a:r>
              <a:rPr lang="en-US" sz="2400" dirty="0" smtClean="0">
                <a:solidFill>
                  <a:schemeClr val="accent6">
                    <a:lumMod val="75000"/>
                  </a:schemeClr>
                </a:solidFill>
              </a:rPr>
              <a:t>not</a:t>
            </a:r>
            <a:r>
              <a:rPr lang="en-US" sz="2400" dirty="0" smtClean="0"/>
              <a:t> do </a:t>
            </a:r>
            <a:r>
              <a:rPr lang="en-US" sz="2400" dirty="0" smtClean="0">
                <a:solidFill>
                  <a:schemeClr val="accent6">
                    <a:lumMod val="75000"/>
                  </a:schemeClr>
                </a:solidFill>
              </a:rPr>
              <a:t>more</a:t>
            </a:r>
            <a:r>
              <a:rPr lang="en-US" sz="2400" dirty="0" smtClean="0"/>
              <a:t> than one doing </a:t>
            </a:r>
            <a:r>
              <a:rPr lang="en-US" sz="2400" dirty="0" err="1" smtClean="0">
                <a:solidFill>
                  <a:schemeClr val="accent6">
                    <a:lumMod val="75000"/>
                  </a:schemeClr>
                </a:solidFill>
              </a:rPr>
              <a:t>ifraad</a:t>
            </a:r>
            <a:r>
              <a:rPr lang="en-US" sz="2400" dirty="0" smtClean="0"/>
              <a:t>. </a:t>
            </a:r>
          </a:p>
          <a:p>
            <a:pPr algn="l" rtl="0"/>
            <a:r>
              <a:rPr lang="en-US" sz="2400" dirty="0" smtClean="0">
                <a:solidFill>
                  <a:schemeClr val="accent6">
                    <a:lumMod val="75000"/>
                  </a:schemeClr>
                </a:solidFill>
              </a:rPr>
              <a:t>However</a:t>
            </a:r>
            <a:r>
              <a:rPr lang="en-US" sz="2400" dirty="0" smtClean="0"/>
              <a:t>, he and the one doing </a:t>
            </a:r>
            <a:r>
              <a:rPr lang="en-US" sz="2400" dirty="0" err="1" smtClean="0"/>
              <a:t>tamattu</a:t>
            </a:r>
            <a:r>
              <a:rPr lang="en-US" sz="2400" dirty="0" smtClean="0"/>
              <a:t>’ must </a:t>
            </a:r>
            <a:r>
              <a:rPr lang="en-US" sz="2400" dirty="0" smtClean="0">
                <a:solidFill>
                  <a:schemeClr val="accent6">
                    <a:lumMod val="75000"/>
                  </a:schemeClr>
                </a:solidFill>
              </a:rPr>
              <a:t>slaughter</a:t>
            </a:r>
            <a:r>
              <a:rPr lang="en-US" sz="2400" dirty="0" smtClean="0"/>
              <a:t>, based on the saying of Almighty Allah, </a:t>
            </a:r>
          </a:p>
          <a:p>
            <a:pPr marL="1588" indent="-1588" algn="ctr" rtl="0">
              <a:buNone/>
            </a:pPr>
            <a:r>
              <a:rPr lang="en-US" sz="2400" dirty="0" smtClean="0"/>
              <a:t>“And whosoever performs the Umrah in the months of Hajj, before (performing) the </a:t>
            </a:r>
            <a:r>
              <a:rPr lang="en-US" sz="2000" dirty="0" smtClean="0"/>
              <a:t>Hajj</a:t>
            </a:r>
            <a:r>
              <a:rPr lang="en-US" sz="2400" dirty="0" smtClean="0"/>
              <a:t>, (i.e. </a:t>
            </a:r>
            <a:r>
              <a:rPr lang="en-US" sz="2400" dirty="0" err="1" smtClean="0"/>
              <a:t>Tamattu</a:t>
            </a:r>
            <a:r>
              <a:rPr lang="en-US" sz="2400" dirty="0" smtClean="0"/>
              <a:t> or </a:t>
            </a:r>
            <a:r>
              <a:rPr lang="en-US" sz="2400" dirty="0" err="1" smtClean="0"/>
              <a:t>Qiraan</a:t>
            </a:r>
            <a:r>
              <a:rPr lang="en-US" sz="2400" dirty="0" smtClean="0"/>
              <a:t>), he must slaughter a Hady such as he can afford, but if he cannot afford it, he should observe Sawm (fasts) for three days during the Hajj and seven days after his return.” (2:196)</a:t>
            </a:r>
          </a:p>
          <a:p>
            <a:endParaRPr lang="ar-EG" sz="2400" dirty="0"/>
          </a:p>
        </p:txBody>
      </p:sp>
    </p:spTree>
    <p:extLst>
      <p:ext uri="{BB962C8B-B14F-4D97-AF65-F5344CB8AC3E}">
        <p14:creationId xmlns:p14="http://schemas.microsoft.com/office/powerpoint/2010/main" val="974422173"/>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381000" y="76200"/>
            <a:ext cx="2514600" cy="5334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TAMATTU</a:t>
            </a:r>
            <a:endParaRPr lang="en-US" dirty="0">
              <a:solidFill>
                <a:prstClr val="white"/>
              </a:solidFill>
            </a:endParaRPr>
          </a:p>
        </p:txBody>
      </p:sp>
      <p:sp>
        <p:nvSpPr>
          <p:cNvPr id="7" name="Rounded Rectangle 6"/>
          <p:cNvSpPr/>
          <p:nvPr/>
        </p:nvSpPr>
        <p:spPr>
          <a:xfrm>
            <a:off x="6019800" y="76200"/>
            <a:ext cx="2667000" cy="5334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QIRAAN</a:t>
            </a:r>
            <a:endParaRPr lang="en-US" dirty="0">
              <a:solidFill>
                <a:prstClr val="white"/>
              </a:solidFill>
            </a:endParaRPr>
          </a:p>
        </p:txBody>
      </p:sp>
      <p:sp>
        <p:nvSpPr>
          <p:cNvPr id="8" name="Rounded Rectangle 7"/>
          <p:cNvSpPr/>
          <p:nvPr/>
        </p:nvSpPr>
        <p:spPr>
          <a:xfrm>
            <a:off x="3200400" y="76200"/>
            <a:ext cx="2667000" cy="5334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IFRAAD</a:t>
            </a:r>
            <a:endParaRPr lang="en-US" dirty="0">
              <a:solidFill>
                <a:prstClr val="white"/>
              </a:solidFill>
            </a:endParaRPr>
          </a:p>
        </p:txBody>
      </p:sp>
      <p:sp>
        <p:nvSpPr>
          <p:cNvPr id="9" name="Rounded Rectangle 8"/>
          <p:cNvSpPr/>
          <p:nvPr/>
        </p:nvSpPr>
        <p:spPr>
          <a:xfrm>
            <a:off x="381000" y="685800"/>
            <a:ext cx="25146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fontAlgn="base">
              <a:spcBef>
                <a:spcPct val="0"/>
              </a:spcBef>
              <a:spcAft>
                <a:spcPct val="0"/>
              </a:spcAft>
            </a:pPr>
            <a:r>
              <a:rPr lang="en-US" dirty="0" smtClean="0">
                <a:solidFill>
                  <a:prstClr val="black"/>
                </a:solidFill>
              </a:rPr>
              <a:t>ENTERS 1</a:t>
            </a:r>
            <a:r>
              <a:rPr lang="en-US" baseline="30000" dirty="0" smtClean="0">
                <a:solidFill>
                  <a:prstClr val="black"/>
                </a:solidFill>
              </a:rPr>
              <a:t>st</a:t>
            </a:r>
            <a:r>
              <a:rPr lang="en-US" dirty="0" smtClean="0">
                <a:solidFill>
                  <a:prstClr val="black"/>
                </a:solidFill>
              </a:rPr>
              <a:t> IHRAAM</a:t>
            </a:r>
            <a:endParaRPr lang="en-US" dirty="0">
              <a:solidFill>
                <a:prstClr val="black"/>
              </a:solidFill>
            </a:endParaRPr>
          </a:p>
        </p:txBody>
      </p:sp>
      <p:sp>
        <p:nvSpPr>
          <p:cNvPr id="10" name="Rounded Rectangle 9"/>
          <p:cNvSpPr/>
          <p:nvPr/>
        </p:nvSpPr>
        <p:spPr>
          <a:xfrm>
            <a:off x="3200400" y="685800"/>
            <a:ext cx="54864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fontAlgn="base">
              <a:spcBef>
                <a:spcPct val="0"/>
              </a:spcBef>
              <a:spcAft>
                <a:spcPct val="0"/>
              </a:spcAft>
            </a:pPr>
            <a:r>
              <a:rPr lang="en-US" dirty="0" smtClean="0">
                <a:solidFill>
                  <a:prstClr val="black"/>
                </a:solidFill>
              </a:rPr>
              <a:t>ENTERS 1</a:t>
            </a:r>
            <a:r>
              <a:rPr lang="en-US" baseline="30000" dirty="0" smtClean="0">
                <a:solidFill>
                  <a:prstClr val="black"/>
                </a:solidFill>
              </a:rPr>
              <a:t>ST</a:t>
            </a:r>
            <a:r>
              <a:rPr lang="en-US" dirty="0" smtClean="0">
                <a:solidFill>
                  <a:prstClr val="black"/>
                </a:solidFill>
              </a:rPr>
              <a:t> AND ONLY IHRAAM</a:t>
            </a:r>
            <a:endParaRPr lang="en-US" dirty="0">
              <a:solidFill>
                <a:prstClr val="black"/>
              </a:solidFill>
            </a:endParaRPr>
          </a:p>
        </p:txBody>
      </p:sp>
      <p:sp>
        <p:nvSpPr>
          <p:cNvPr id="11" name="Rounded Rectangle 10"/>
          <p:cNvSpPr/>
          <p:nvPr/>
        </p:nvSpPr>
        <p:spPr>
          <a:xfrm>
            <a:off x="381000" y="1371600"/>
            <a:ext cx="2514600" cy="7620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PERFORMS ‘UMRAH &amp; EXITS 1</a:t>
            </a:r>
            <a:r>
              <a:rPr lang="en-US" baseline="30000" dirty="0" smtClean="0">
                <a:solidFill>
                  <a:prstClr val="white"/>
                </a:solidFill>
              </a:rPr>
              <a:t>st</a:t>
            </a:r>
            <a:r>
              <a:rPr lang="en-US" dirty="0" smtClean="0">
                <a:solidFill>
                  <a:prstClr val="white"/>
                </a:solidFill>
              </a:rPr>
              <a:t> IHRAAM</a:t>
            </a:r>
            <a:endParaRPr lang="en-US" dirty="0">
              <a:solidFill>
                <a:prstClr val="white"/>
              </a:solidFill>
            </a:endParaRPr>
          </a:p>
        </p:txBody>
      </p:sp>
      <p:sp>
        <p:nvSpPr>
          <p:cNvPr id="12" name="Rounded Rectangle 11"/>
          <p:cNvSpPr/>
          <p:nvPr/>
        </p:nvSpPr>
        <p:spPr>
          <a:xfrm>
            <a:off x="3200400" y="1371600"/>
            <a:ext cx="5486400" cy="9144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PERFORMS TAWAAF AL-QUDOOM: MAY PERFORM SA’Y NOW INSTEAD OF ON THE 10</a:t>
            </a:r>
            <a:r>
              <a:rPr lang="en-US" baseline="30000" dirty="0" smtClean="0">
                <a:solidFill>
                  <a:prstClr val="white"/>
                </a:solidFill>
              </a:rPr>
              <a:t>TH</a:t>
            </a:r>
            <a:r>
              <a:rPr lang="en-US" dirty="0" smtClean="0">
                <a:solidFill>
                  <a:prstClr val="white"/>
                </a:solidFill>
              </a:rPr>
              <a:t> AFTER TAWAAF AL-IFAADAH</a:t>
            </a:r>
            <a:endParaRPr lang="en-US" dirty="0">
              <a:solidFill>
                <a:prstClr val="white"/>
              </a:solidFill>
            </a:endParaRPr>
          </a:p>
        </p:txBody>
      </p:sp>
      <p:sp>
        <p:nvSpPr>
          <p:cNvPr id="13" name="Rounded Rectangle 12"/>
          <p:cNvSpPr/>
          <p:nvPr/>
        </p:nvSpPr>
        <p:spPr>
          <a:xfrm>
            <a:off x="381000" y="2209800"/>
            <a:ext cx="2514600" cy="6096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8</a:t>
            </a:r>
            <a:r>
              <a:rPr lang="en-US" baseline="30000" dirty="0" smtClean="0">
                <a:solidFill>
                  <a:prstClr val="white"/>
                </a:solidFill>
              </a:rPr>
              <a:t>th</a:t>
            </a:r>
            <a:r>
              <a:rPr lang="en-US" dirty="0" smtClean="0">
                <a:solidFill>
                  <a:prstClr val="white"/>
                </a:solidFill>
              </a:rPr>
              <a:t> of DHUL HIJJAH: RE-ENTERS IHRAAM</a:t>
            </a:r>
            <a:endParaRPr lang="en-US" dirty="0">
              <a:solidFill>
                <a:prstClr val="white"/>
              </a:solidFill>
            </a:endParaRPr>
          </a:p>
        </p:txBody>
      </p:sp>
      <p:sp>
        <p:nvSpPr>
          <p:cNvPr id="14" name="Rounded Rectangle 13"/>
          <p:cNvSpPr/>
          <p:nvPr/>
        </p:nvSpPr>
        <p:spPr>
          <a:xfrm>
            <a:off x="381000" y="2895600"/>
            <a:ext cx="8305800" cy="762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fontAlgn="base">
              <a:spcBef>
                <a:spcPct val="0"/>
              </a:spcBef>
              <a:spcAft>
                <a:spcPct val="0"/>
              </a:spcAft>
            </a:pPr>
            <a:r>
              <a:rPr lang="en-US" dirty="0" smtClean="0">
                <a:solidFill>
                  <a:prstClr val="black"/>
                </a:solidFill>
              </a:rPr>
              <a:t>8</a:t>
            </a:r>
            <a:r>
              <a:rPr lang="en-US" baseline="30000" dirty="0" smtClean="0">
                <a:solidFill>
                  <a:prstClr val="black"/>
                </a:solidFill>
              </a:rPr>
              <a:t>th</a:t>
            </a:r>
            <a:r>
              <a:rPr lang="en-US" dirty="0" smtClean="0">
                <a:solidFill>
                  <a:prstClr val="black"/>
                </a:solidFill>
              </a:rPr>
              <a:t> ,9</a:t>
            </a:r>
            <a:r>
              <a:rPr lang="en-US" baseline="30000" dirty="0" smtClean="0">
                <a:solidFill>
                  <a:prstClr val="black"/>
                </a:solidFill>
              </a:rPr>
              <a:t>th</a:t>
            </a:r>
            <a:r>
              <a:rPr lang="en-US" dirty="0" smtClean="0">
                <a:solidFill>
                  <a:prstClr val="black"/>
                </a:solidFill>
              </a:rPr>
              <a:t> ,&amp; 10</a:t>
            </a:r>
            <a:r>
              <a:rPr lang="en-US" baseline="30000" dirty="0" smtClean="0">
                <a:solidFill>
                  <a:prstClr val="black"/>
                </a:solidFill>
              </a:rPr>
              <a:t>th</a:t>
            </a:r>
            <a:r>
              <a:rPr lang="en-US" dirty="0" smtClean="0">
                <a:solidFill>
                  <a:prstClr val="black"/>
                </a:solidFill>
              </a:rPr>
              <a:t> ALL DO THE SAME ACTS OF WORSHIP UP UNTIL THE STONING OF THE JAMRAT UL-’AQABAH</a:t>
            </a:r>
            <a:endParaRPr lang="en-US" dirty="0">
              <a:solidFill>
                <a:prstClr val="black"/>
              </a:solidFill>
            </a:endParaRPr>
          </a:p>
        </p:txBody>
      </p:sp>
      <p:sp>
        <p:nvSpPr>
          <p:cNvPr id="15" name="Oval 14"/>
          <p:cNvSpPr/>
          <p:nvPr/>
        </p:nvSpPr>
        <p:spPr>
          <a:xfrm>
            <a:off x="381000" y="3352800"/>
            <a:ext cx="2362200" cy="1143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SACRIFICE, SHAVES, 1</a:t>
            </a:r>
            <a:r>
              <a:rPr lang="en-US" baseline="30000" dirty="0" smtClean="0">
                <a:solidFill>
                  <a:prstClr val="white"/>
                </a:solidFill>
              </a:rPr>
              <a:t>ST</a:t>
            </a:r>
            <a:r>
              <a:rPr lang="en-US" dirty="0" smtClean="0">
                <a:solidFill>
                  <a:prstClr val="white"/>
                </a:solidFill>
              </a:rPr>
              <a:t> TAHALLUL</a:t>
            </a:r>
            <a:endParaRPr lang="en-US" dirty="0">
              <a:solidFill>
                <a:prstClr val="white"/>
              </a:solidFill>
            </a:endParaRPr>
          </a:p>
        </p:txBody>
      </p:sp>
      <p:sp>
        <p:nvSpPr>
          <p:cNvPr id="16" name="Oval 15"/>
          <p:cNvSpPr/>
          <p:nvPr/>
        </p:nvSpPr>
        <p:spPr>
          <a:xfrm>
            <a:off x="6324600" y="3352800"/>
            <a:ext cx="2286000" cy="114300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SACRIFICE, SHAVES, 1</a:t>
            </a:r>
            <a:r>
              <a:rPr lang="en-US" baseline="30000" dirty="0" smtClean="0">
                <a:solidFill>
                  <a:prstClr val="white"/>
                </a:solidFill>
              </a:rPr>
              <a:t>ST</a:t>
            </a:r>
            <a:r>
              <a:rPr lang="en-US" dirty="0" smtClean="0">
                <a:solidFill>
                  <a:prstClr val="white"/>
                </a:solidFill>
              </a:rPr>
              <a:t> TAHALLUL</a:t>
            </a:r>
            <a:endParaRPr lang="en-US" dirty="0">
              <a:solidFill>
                <a:prstClr val="white"/>
              </a:solidFill>
            </a:endParaRPr>
          </a:p>
        </p:txBody>
      </p:sp>
      <p:sp>
        <p:nvSpPr>
          <p:cNvPr id="17" name="Rectangle 16"/>
          <p:cNvSpPr/>
          <p:nvPr/>
        </p:nvSpPr>
        <p:spPr>
          <a:xfrm>
            <a:off x="3352800" y="3657600"/>
            <a:ext cx="2514600"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NO SACRIFICE! SHAVES, 1</a:t>
            </a:r>
            <a:r>
              <a:rPr lang="en-US" baseline="30000" dirty="0" smtClean="0">
                <a:solidFill>
                  <a:prstClr val="white"/>
                </a:solidFill>
              </a:rPr>
              <a:t>st</a:t>
            </a:r>
            <a:r>
              <a:rPr lang="en-US" dirty="0" smtClean="0">
                <a:solidFill>
                  <a:prstClr val="white"/>
                </a:solidFill>
              </a:rPr>
              <a:t> TAHALLUL</a:t>
            </a:r>
            <a:endParaRPr lang="en-US" dirty="0">
              <a:solidFill>
                <a:prstClr val="white"/>
              </a:solidFill>
            </a:endParaRPr>
          </a:p>
        </p:txBody>
      </p:sp>
      <p:sp>
        <p:nvSpPr>
          <p:cNvPr id="18" name="Rounded Rectangle 17"/>
          <p:cNvSpPr/>
          <p:nvPr/>
        </p:nvSpPr>
        <p:spPr>
          <a:xfrm>
            <a:off x="381000" y="4419600"/>
            <a:ext cx="8305800" cy="6858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fontAlgn="base">
              <a:spcBef>
                <a:spcPct val="0"/>
              </a:spcBef>
              <a:spcAft>
                <a:spcPct val="0"/>
              </a:spcAft>
            </a:pPr>
            <a:r>
              <a:rPr lang="en-US" dirty="0" smtClean="0">
                <a:solidFill>
                  <a:prstClr val="black"/>
                </a:solidFill>
              </a:rPr>
              <a:t>10</a:t>
            </a:r>
            <a:r>
              <a:rPr lang="en-US" baseline="30000" dirty="0" smtClean="0">
                <a:solidFill>
                  <a:prstClr val="black"/>
                </a:solidFill>
              </a:rPr>
              <a:t>TH</a:t>
            </a:r>
            <a:r>
              <a:rPr lang="en-US" dirty="0" smtClean="0">
                <a:solidFill>
                  <a:prstClr val="black"/>
                </a:solidFill>
              </a:rPr>
              <a:t> OF DHUL-HIJJAH CONTINUED : ALL 3 HUJJAJ PROCEED TO AL-HARAM TO PERFORM TAWAAF AL-IFAADAH</a:t>
            </a:r>
            <a:endParaRPr lang="en-US" dirty="0">
              <a:solidFill>
                <a:prstClr val="black"/>
              </a:solidFill>
            </a:endParaRPr>
          </a:p>
        </p:txBody>
      </p:sp>
      <p:sp>
        <p:nvSpPr>
          <p:cNvPr id="19" name="Rounded Rectangle 18"/>
          <p:cNvSpPr/>
          <p:nvPr/>
        </p:nvSpPr>
        <p:spPr>
          <a:xfrm>
            <a:off x="381000" y="5181600"/>
            <a:ext cx="2362200" cy="45720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fontAlgn="base">
              <a:spcBef>
                <a:spcPct val="0"/>
              </a:spcBef>
              <a:spcAft>
                <a:spcPct val="0"/>
              </a:spcAft>
            </a:pPr>
            <a:r>
              <a:rPr lang="en-US" dirty="0" smtClean="0">
                <a:solidFill>
                  <a:prstClr val="white"/>
                </a:solidFill>
              </a:rPr>
              <a:t>MANDATORY SA’Y</a:t>
            </a:r>
            <a:endParaRPr lang="en-US" dirty="0">
              <a:solidFill>
                <a:prstClr val="white"/>
              </a:solidFill>
            </a:endParaRPr>
          </a:p>
        </p:txBody>
      </p:sp>
      <p:sp>
        <p:nvSpPr>
          <p:cNvPr id="20" name="Rounded Rectangle 19"/>
          <p:cNvSpPr/>
          <p:nvPr/>
        </p:nvSpPr>
        <p:spPr>
          <a:xfrm>
            <a:off x="2971800" y="5181600"/>
            <a:ext cx="5638800" cy="457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fontAlgn="base">
              <a:spcBef>
                <a:spcPct val="0"/>
              </a:spcBef>
              <a:spcAft>
                <a:spcPct val="0"/>
              </a:spcAft>
            </a:pPr>
            <a:r>
              <a:rPr lang="en-US" dirty="0" smtClean="0">
                <a:solidFill>
                  <a:prstClr val="black"/>
                </a:solidFill>
              </a:rPr>
              <a:t>PERFORMS SA’Y IF DID NOT DO SO WITH AL-QUDOOM</a:t>
            </a:r>
            <a:endParaRPr lang="en-US" dirty="0">
              <a:solidFill>
                <a:prstClr val="black"/>
              </a:solidFill>
            </a:endParaRPr>
          </a:p>
        </p:txBody>
      </p:sp>
      <p:sp>
        <p:nvSpPr>
          <p:cNvPr id="21" name="Rounded Rectangle 20"/>
          <p:cNvSpPr/>
          <p:nvPr/>
        </p:nvSpPr>
        <p:spPr>
          <a:xfrm>
            <a:off x="381000" y="5715000"/>
            <a:ext cx="83058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fontAlgn="base">
              <a:spcBef>
                <a:spcPct val="0"/>
              </a:spcBef>
              <a:spcAft>
                <a:spcPct val="0"/>
              </a:spcAft>
            </a:pPr>
            <a:r>
              <a:rPr lang="en-US" dirty="0" smtClean="0">
                <a:solidFill>
                  <a:prstClr val="black"/>
                </a:solidFill>
              </a:rPr>
              <a:t>NOW ALL HAVE EXITED IHRAM (2</a:t>
            </a:r>
            <a:r>
              <a:rPr lang="en-US" baseline="30000" dirty="0" smtClean="0">
                <a:solidFill>
                  <a:prstClr val="black"/>
                </a:solidFill>
              </a:rPr>
              <a:t>nd</a:t>
            </a:r>
            <a:r>
              <a:rPr lang="en-US" dirty="0" smtClean="0">
                <a:solidFill>
                  <a:prstClr val="black"/>
                </a:solidFill>
              </a:rPr>
              <a:t> TAHALLUL) ; STONING ON 11</a:t>
            </a:r>
            <a:r>
              <a:rPr lang="en-US" baseline="30000" dirty="0" smtClean="0">
                <a:solidFill>
                  <a:prstClr val="black"/>
                </a:solidFill>
              </a:rPr>
              <a:t>th</a:t>
            </a:r>
            <a:r>
              <a:rPr lang="en-US" dirty="0" smtClean="0">
                <a:solidFill>
                  <a:prstClr val="black"/>
                </a:solidFill>
              </a:rPr>
              <a:t>, 12</a:t>
            </a:r>
            <a:r>
              <a:rPr lang="en-US" baseline="30000" dirty="0" smtClean="0">
                <a:solidFill>
                  <a:prstClr val="black"/>
                </a:solidFill>
              </a:rPr>
              <a:t>th,</a:t>
            </a:r>
            <a:r>
              <a:rPr lang="en-US" dirty="0" smtClean="0">
                <a:solidFill>
                  <a:prstClr val="black"/>
                </a:solidFill>
              </a:rPr>
              <a:t> 13</a:t>
            </a:r>
            <a:r>
              <a:rPr lang="en-US" baseline="30000" dirty="0" smtClean="0">
                <a:solidFill>
                  <a:prstClr val="black"/>
                </a:solidFill>
              </a:rPr>
              <a:t>th,</a:t>
            </a:r>
            <a:r>
              <a:rPr lang="en-US" dirty="0" smtClean="0">
                <a:solidFill>
                  <a:prstClr val="black"/>
                </a:solidFill>
              </a:rPr>
              <a:t> TAWAAF AL WADAA BEFORE LEAVING MECCA</a:t>
            </a:r>
            <a:endParaRPr lang="en-US" dirty="0">
              <a:solidFill>
                <a:prstClr val="black"/>
              </a:solidFill>
            </a:endParaRPr>
          </a:p>
        </p:txBody>
      </p:sp>
      <p:sp>
        <p:nvSpPr>
          <p:cNvPr id="23" name="TextBox 22"/>
          <p:cNvSpPr txBox="1"/>
          <p:nvPr/>
        </p:nvSpPr>
        <p:spPr>
          <a:xfrm>
            <a:off x="1981200" y="6443246"/>
            <a:ext cx="4800600" cy="338554"/>
          </a:xfrm>
          <a:prstGeom prst="rect">
            <a:avLst/>
          </a:prstGeom>
          <a:noFill/>
        </p:spPr>
        <p:txBody>
          <a:bodyPr wrap="square" rtlCol="0">
            <a:spAutoFit/>
          </a:bodyPr>
          <a:lstStyle/>
          <a:p>
            <a:pPr algn="l" rtl="0" fontAlgn="base">
              <a:spcBef>
                <a:spcPct val="0"/>
              </a:spcBef>
              <a:spcAft>
                <a:spcPct val="0"/>
              </a:spcAft>
            </a:pPr>
            <a:r>
              <a:rPr lang="en-US" sz="1600" dirty="0" smtClean="0">
                <a:solidFill>
                  <a:prstClr val="black"/>
                </a:solidFill>
                <a:latin typeface="Arial" charset="0"/>
                <a:cs typeface="Arial" charset="0"/>
              </a:rPr>
              <a:t>Courtesy of </a:t>
            </a:r>
            <a:r>
              <a:rPr lang="en-US" sz="1600" dirty="0" err="1" smtClean="0">
                <a:solidFill>
                  <a:prstClr val="black"/>
                </a:solidFill>
                <a:latin typeface="Arial" charset="0"/>
                <a:cs typeface="Arial" charset="0"/>
              </a:rPr>
              <a:t>Salahuddeen</a:t>
            </a:r>
            <a:r>
              <a:rPr lang="en-US" sz="1600" dirty="0" smtClean="0">
                <a:solidFill>
                  <a:prstClr val="black"/>
                </a:solidFill>
                <a:latin typeface="Arial" charset="0"/>
                <a:cs typeface="Arial" charset="0"/>
              </a:rPr>
              <a:t> as-</a:t>
            </a:r>
            <a:r>
              <a:rPr lang="en-US" sz="1600" dirty="0" err="1" smtClean="0">
                <a:solidFill>
                  <a:prstClr val="black"/>
                </a:solidFill>
                <a:latin typeface="Arial" charset="0"/>
                <a:cs typeface="Arial" charset="0"/>
              </a:rPr>
              <a:t>Seeni</a:t>
            </a:r>
            <a:r>
              <a:rPr lang="en-US" sz="1600" dirty="0" smtClean="0">
                <a:solidFill>
                  <a:prstClr val="black"/>
                </a:solidFill>
                <a:latin typeface="Arial" charset="0"/>
                <a:cs typeface="Arial" charset="0"/>
              </a:rPr>
              <a:t> (Roger </a:t>
            </a:r>
            <a:r>
              <a:rPr lang="en-US" sz="1600" dirty="0" err="1" smtClean="0">
                <a:solidFill>
                  <a:prstClr val="black"/>
                </a:solidFill>
                <a:latin typeface="Arial" charset="0"/>
                <a:cs typeface="Arial" charset="0"/>
              </a:rPr>
              <a:t>Kuo</a:t>
            </a:r>
            <a:r>
              <a:rPr lang="en-US" sz="1600" dirty="0" smtClean="0">
                <a:solidFill>
                  <a:prstClr val="black"/>
                </a:solidFill>
                <a:latin typeface="Arial" charset="0"/>
                <a:cs typeface="Arial" charset="0"/>
              </a:rPr>
              <a:t>)</a:t>
            </a:r>
            <a:endParaRPr lang="en-US" sz="1600" dirty="0">
              <a:solidFill>
                <a:prstClr val="black"/>
              </a:solidFill>
              <a:latin typeface="Arial" charset="0"/>
              <a:cs typeface="Arial" charset="0"/>
            </a:endParaRPr>
          </a:p>
        </p:txBody>
      </p:sp>
    </p:spTree>
    <p:extLst>
      <p:ext uri="{BB962C8B-B14F-4D97-AF65-F5344CB8AC3E}">
        <p14:creationId xmlns:p14="http://schemas.microsoft.com/office/powerpoint/2010/main" val="98361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5"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vertical)">
                                      <p:cBhvr>
                                        <p:cTn id="18" dur="2000"/>
                                        <p:tgtEl>
                                          <p:spTgt spid="9"/>
                                        </p:tgtEl>
                                      </p:cBhvr>
                                    </p:animEffect>
                                  </p:childTnLst>
                                </p:cTn>
                              </p:par>
                              <p:par>
                                <p:cTn id="19" presetID="3" presetClass="entr" presetSubtype="5"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vertical)">
                                      <p:cBhvr>
                                        <p:cTn id="21" dur="20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linds(horizontal)">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29"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1000" fill="hold"/>
                                        <p:tgtEl>
                                          <p:spTgt spid="13"/>
                                        </p:tgtEl>
                                        <p:attrNameLst>
                                          <p:attrName>ppt_x</p:attrName>
                                        </p:attrNameLst>
                                      </p:cBhvr>
                                      <p:tavLst>
                                        <p:tav tm="0">
                                          <p:val>
                                            <p:strVal val="#ppt_x-.2"/>
                                          </p:val>
                                        </p:tav>
                                        <p:tav tm="100000">
                                          <p:val>
                                            <p:strVal val="#ppt_x"/>
                                          </p:val>
                                        </p:tav>
                                      </p:tavLst>
                                    </p:anim>
                                    <p:anim calcmode="lin" valueType="num">
                                      <p:cBhvr>
                                        <p:cTn id="35"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6" dur="10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30"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800" decel="100000"/>
                                        <p:tgtEl>
                                          <p:spTgt spid="14"/>
                                        </p:tgtEl>
                                      </p:cBhvr>
                                    </p:animEffect>
                                    <p:anim calcmode="lin" valueType="num">
                                      <p:cBhvr>
                                        <p:cTn id="42" dur="800" decel="100000" fill="hold"/>
                                        <p:tgtEl>
                                          <p:spTgt spid="14"/>
                                        </p:tgtEl>
                                        <p:attrNameLst>
                                          <p:attrName>style.rotation</p:attrName>
                                        </p:attrNameLst>
                                      </p:cBhvr>
                                      <p:tavLst>
                                        <p:tav tm="0">
                                          <p:val>
                                            <p:fltVal val="-90"/>
                                          </p:val>
                                        </p:tav>
                                        <p:tav tm="100000">
                                          <p:val>
                                            <p:fltVal val="0"/>
                                          </p:val>
                                        </p:tav>
                                      </p:tavLst>
                                    </p:anim>
                                    <p:anim calcmode="lin" valueType="num">
                                      <p:cBhvr>
                                        <p:cTn id="43" dur="800" decel="100000" fill="hold"/>
                                        <p:tgtEl>
                                          <p:spTgt spid="14"/>
                                        </p:tgtEl>
                                        <p:attrNameLst>
                                          <p:attrName>ppt_x</p:attrName>
                                        </p:attrNameLst>
                                      </p:cBhvr>
                                      <p:tavLst>
                                        <p:tav tm="0">
                                          <p:val>
                                            <p:strVal val="#ppt_x+0.4"/>
                                          </p:val>
                                        </p:tav>
                                        <p:tav tm="100000">
                                          <p:val>
                                            <p:strVal val="#ppt_x-0.05"/>
                                          </p:val>
                                        </p:tav>
                                      </p:tavLst>
                                    </p:anim>
                                    <p:anim calcmode="lin" valueType="num">
                                      <p:cBhvr>
                                        <p:cTn id="44" dur="800" decel="100000" fill="hold"/>
                                        <p:tgtEl>
                                          <p:spTgt spid="14"/>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checkerboard(across)">
                                      <p:cBhvr>
                                        <p:cTn id="51" dur="500"/>
                                        <p:tgtEl>
                                          <p:spTgt spid="15"/>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checkerboard(across)">
                                      <p:cBhvr>
                                        <p:cTn id="54" dur="500"/>
                                        <p:tgtEl>
                                          <p:spTgt spid="17"/>
                                        </p:tgtEl>
                                      </p:cBhvr>
                                    </p:animEffect>
                                  </p:childTnLst>
                                </p:cTn>
                              </p:par>
                              <p:par>
                                <p:cTn id="55" presetID="5" presetClass="entr" presetSubtype="1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checkerboard(across)">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blinds(horizontal)">
                                      <p:cBhvr>
                                        <p:cTn id="62" dur="500"/>
                                        <p:tgtEl>
                                          <p:spTgt spid="18"/>
                                        </p:tgtEl>
                                      </p:cBhvr>
                                    </p:animEffect>
                                  </p:childTnLst>
                                </p:cTn>
                              </p:par>
                              <p:par>
                                <p:cTn id="63" presetID="8" presetClass="entr" presetSubtype="16"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diamond(in)">
                                      <p:cBhvr>
                                        <p:cTn id="65" dur="2000"/>
                                        <p:tgtEl>
                                          <p:spTgt spid="19"/>
                                        </p:tgtEl>
                                      </p:cBhvr>
                                    </p:animEffect>
                                  </p:childTnLst>
                                </p:cTn>
                              </p:par>
                              <p:par>
                                <p:cTn id="66" presetID="8" presetClass="entr" presetSubtype="16"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diamond(in)">
                                      <p:cBhvr>
                                        <p:cTn id="68" dur="2000"/>
                                        <p:tgtEl>
                                          <p:spTgt spid="20"/>
                                        </p:tgtEl>
                                      </p:cBhvr>
                                    </p:animEffect>
                                  </p:childTnLst>
                                </p:cTn>
                              </p:par>
                            </p:childTnLst>
                          </p:cTn>
                        </p:par>
                      </p:childTnLst>
                    </p:cTn>
                  </p:par>
                  <p:par>
                    <p:cTn id="69" fill="hold">
                      <p:stCondLst>
                        <p:cond delay="indefinite"/>
                      </p:stCondLst>
                      <p:childTnLst>
                        <p:par>
                          <p:cTn id="70" fill="hold">
                            <p:stCondLst>
                              <p:cond delay="0"/>
                            </p:stCondLst>
                            <p:childTnLst>
                              <p:par>
                                <p:cTn id="71" presetID="27" presetClass="entr" presetSubtype="0" fill="hold" grpId="0" nodeType="clickEffect">
                                  <p:stCondLst>
                                    <p:cond delay="0"/>
                                  </p:stCondLst>
                                  <p:iterate type="lt">
                                    <p:tmPct val="50000"/>
                                  </p:iterate>
                                  <p:childTnLst>
                                    <p:set>
                                      <p:cBhvr>
                                        <p:cTn id="72" dur="1" fill="hold">
                                          <p:stCondLst>
                                            <p:cond delay="0"/>
                                          </p:stCondLst>
                                        </p:cTn>
                                        <p:tgtEl>
                                          <p:spTgt spid="21"/>
                                        </p:tgtEl>
                                        <p:attrNameLst>
                                          <p:attrName>style.visibility</p:attrName>
                                        </p:attrNameLst>
                                      </p:cBhvr>
                                      <p:to>
                                        <p:strVal val="visible"/>
                                      </p:to>
                                    </p:set>
                                    <p:anim calcmode="discrete" valueType="clr">
                                      <p:cBhvr override="childStyle">
                                        <p:cTn id="73" dur="8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74" dur="80"/>
                                        <p:tgtEl>
                                          <p:spTgt spid="21"/>
                                        </p:tgtEl>
                                        <p:attrNameLst>
                                          <p:attrName>fillcolor</p:attrName>
                                        </p:attrNameLst>
                                      </p:cBhvr>
                                      <p:tavLst>
                                        <p:tav tm="0">
                                          <p:val>
                                            <p:clrVal>
                                              <a:schemeClr val="accent2"/>
                                            </p:clrVal>
                                          </p:val>
                                        </p:tav>
                                        <p:tav tm="50000">
                                          <p:val>
                                            <p:clrVal>
                                              <a:schemeClr val="hlink"/>
                                            </p:clrVal>
                                          </p:val>
                                        </p:tav>
                                      </p:tavLst>
                                    </p:anim>
                                    <p:set>
                                      <p:cBhvr>
                                        <p:cTn id="75" dur="80"/>
                                        <p:tgtEl>
                                          <p:spTgt spid="2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 y="2285992"/>
            <a:ext cx="9525000" cy="1143008"/>
          </a:xfrm>
        </p:spPr>
        <p:txBody>
          <a:bodyPr rtlCol="0">
            <a:normAutofit fontScale="90000"/>
          </a:bodyPr>
          <a:lstStyle/>
          <a:p>
            <a:pPr fontAlgn="auto">
              <a:spcAft>
                <a:spcPts val="0"/>
              </a:spcAft>
              <a:defRPr/>
            </a:pPr>
            <a:r>
              <a:rPr lang="ar-SA" sz="4000" b="1"/>
              <a:t>باب المواقيت</a:t>
            </a:r>
            <a:r>
              <a:rPr lang="en-US" sz="4000"/>
              <a:t/>
            </a:r>
            <a:br>
              <a:rPr lang="en-US" sz="4000"/>
            </a:br>
            <a:r>
              <a:rPr lang="en-US" sz="4000" b="1" i="1">
                <a:solidFill>
                  <a:srgbClr val="CC0000"/>
                </a:solidFill>
              </a:rPr>
              <a:t>Chapter of the ihram sites</a:t>
            </a:r>
          </a:p>
        </p:txBody>
      </p:sp>
    </p:spTree>
    <p:extLst>
      <p:ext uri="{BB962C8B-B14F-4D97-AF65-F5344CB8AC3E}">
        <p14:creationId xmlns:p14="http://schemas.microsoft.com/office/powerpoint/2010/main" val="18385889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 [</a:t>
            </a:r>
            <a:r>
              <a:rPr lang="en-US" b="1" dirty="0" err="1" smtClean="0"/>
              <a:t>Wadaa</a:t>
            </a:r>
            <a:r>
              <a:rPr lang="en-US" b="1" dirty="0" smtClean="0"/>
              <a:t>’/Farewell to the House]</a:t>
            </a:r>
            <a:endParaRPr lang="ar-EG" dirty="0"/>
          </a:p>
        </p:txBody>
      </p:sp>
      <p:sp>
        <p:nvSpPr>
          <p:cNvPr id="4" name="Content Placeholder 3"/>
          <p:cNvSpPr>
            <a:spLocks noGrp="1"/>
          </p:cNvSpPr>
          <p:nvPr>
            <p:ph type="body" sz="quarter" idx="10"/>
          </p:nvPr>
        </p:nvSpPr>
        <p:spPr>
          <a:xfrm>
            <a:off x="214282" y="1643049"/>
            <a:ext cx="8715436" cy="4357719"/>
          </a:xfrm>
        </p:spPr>
        <p:txBody>
          <a:bodyPr>
            <a:normAutofit/>
          </a:bodyPr>
          <a:lstStyle/>
          <a:p>
            <a:pPr algn="r" rtl="1"/>
            <a:r>
              <a:rPr lang="ar-SA" sz="2400" dirty="0" smtClean="0"/>
              <a:t>وإذا أراد القفول لم يخرج حتى يودع البيت بطواف عند فراغه من جميع أموره حتى يكون آخر عهده بالبيت </a:t>
            </a:r>
            <a:endParaRPr lang="en-US" sz="2400" dirty="0" smtClean="0"/>
          </a:p>
          <a:p>
            <a:pPr algn="l" rtl="0"/>
            <a:r>
              <a:rPr lang="en-US" sz="2400" dirty="0" smtClean="0"/>
              <a:t>And when he wants to return [to his homeland], he </a:t>
            </a:r>
            <a:r>
              <a:rPr lang="en-US" sz="2400" dirty="0" smtClean="0">
                <a:solidFill>
                  <a:schemeClr val="accent6">
                    <a:lumMod val="75000"/>
                  </a:schemeClr>
                </a:solidFill>
              </a:rPr>
              <a:t>should not leave until he bids farewell </a:t>
            </a:r>
            <a:r>
              <a:rPr lang="en-US" sz="2400" dirty="0" smtClean="0"/>
              <a:t>to the House </a:t>
            </a:r>
            <a:r>
              <a:rPr lang="en-US" sz="2400" dirty="0" smtClean="0">
                <a:solidFill>
                  <a:schemeClr val="accent6">
                    <a:lumMod val="75000"/>
                  </a:schemeClr>
                </a:solidFill>
              </a:rPr>
              <a:t>by circumambulation</a:t>
            </a:r>
            <a:r>
              <a:rPr lang="en-US" sz="2400" dirty="0" smtClean="0"/>
              <a:t>, after he has completed all his matters, so that the </a:t>
            </a:r>
            <a:r>
              <a:rPr lang="en-US" sz="2400" dirty="0" smtClean="0">
                <a:solidFill>
                  <a:schemeClr val="accent6">
                    <a:lumMod val="75000"/>
                  </a:schemeClr>
                </a:solidFill>
              </a:rPr>
              <a:t>last place </a:t>
            </a:r>
            <a:r>
              <a:rPr lang="en-US" sz="2400" dirty="0" smtClean="0"/>
              <a:t>he departs </a:t>
            </a:r>
            <a:r>
              <a:rPr lang="en-US" sz="2400" dirty="0" err="1" smtClean="0"/>
              <a:t>Makkah</a:t>
            </a:r>
            <a:r>
              <a:rPr lang="en-US" sz="2400" dirty="0" smtClean="0"/>
              <a:t> from is the </a:t>
            </a:r>
            <a:r>
              <a:rPr lang="en-US" sz="2400" dirty="0" smtClean="0">
                <a:solidFill>
                  <a:schemeClr val="accent6">
                    <a:lumMod val="75000"/>
                  </a:schemeClr>
                </a:solidFill>
              </a:rPr>
              <a:t>House</a:t>
            </a:r>
            <a:r>
              <a:rPr lang="en-US" sz="2400" dirty="0" smtClean="0"/>
              <a:t>. </a:t>
            </a:r>
          </a:p>
          <a:p>
            <a:pPr algn="r" rtl="1"/>
            <a:r>
              <a:rPr lang="ar-SA" sz="2400" dirty="0" smtClean="0"/>
              <a:t>فإن اشتغل بعده بتجارة أعاده </a:t>
            </a:r>
            <a:endParaRPr lang="en-US" sz="2400" dirty="0" smtClean="0"/>
          </a:p>
          <a:p>
            <a:pPr algn="l" rtl="0"/>
            <a:r>
              <a:rPr lang="en-US" sz="2400" dirty="0" smtClean="0">
                <a:solidFill>
                  <a:schemeClr val="accent6">
                    <a:lumMod val="75000"/>
                  </a:schemeClr>
                </a:solidFill>
              </a:rPr>
              <a:t>If</a:t>
            </a:r>
            <a:r>
              <a:rPr lang="en-US" sz="2400" dirty="0" smtClean="0"/>
              <a:t>, </a:t>
            </a:r>
            <a:r>
              <a:rPr lang="en-US" sz="2400" dirty="0" smtClean="0">
                <a:solidFill>
                  <a:schemeClr val="accent6">
                    <a:lumMod val="75000"/>
                  </a:schemeClr>
                </a:solidFill>
              </a:rPr>
              <a:t>thereafter</a:t>
            </a:r>
            <a:r>
              <a:rPr lang="en-US" sz="2400" dirty="0" smtClean="0"/>
              <a:t>, engaged in some </a:t>
            </a:r>
            <a:r>
              <a:rPr lang="en-US" sz="2400" dirty="0" smtClean="0">
                <a:solidFill>
                  <a:schemeClr val="accent6">
                    <a:lumMod val="75000"/>
                  </a:schemeClr>
                </a:solidFill>
              </a:rPr>
              <a:t>business</a:t>
            </a:r>
            <a:r>
              <a:rPr lang="en-US" sz="2400" dirty="0" smtClean="0"/>
              <a:t>, he must </a:t>
            </a:r>
            <a:r>
              <a:rPr lang="en-US" sz="2400" dirty="0" smtClean="0">
                <a:solidFill>
                  <a:schemeClr val="accent6">
                    <a:lumMod val="75000"/>
                  </a:schemeClr>
                </a:solidFill>
              </a:rPr>
              <a:t>repeat</a:t>
            </a:r>
            <a:r>
              <a:rPr lang="en-US" sz="2400" dirty="0" smtClean="0"/>
              <a:t> it.</a:t>
            </a:r>
          </a:p>
          <a:p>
            <a:endParaRPr lang="ar-EG" sz="2400" dirty="0"/>
          </a:p>
        </p:txBody>
      </p:sp>
    </p:spTree>
    <p:extLst>
      <p:ext uri="{BB962C8B-B14F-4D97-AF65-F5344CB8AC3E}">
        <p14:creationId xmlns:p14="http://schemas.microsoft.com/office/powerpoint/2010/main" val="3297990310"/>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0" y="285728"/>
            <a:ext cx="9144000" cy="6572272"/>
          </a:xfrm>
        </p:spPr>
        <p:txBody>
          <a:bodyPr>
            <a:normAutofit fontScale="77500" lnSpcReduction="20000"/>
          </a:bodyPr>
          <a:lstStyle/>
          <a:p>
            <a:pPr marL="3175" indent="-3175" algn="r" rtl="1">
              <a:buNone/>
            </a:pPr>
            <a:r>
              <a:rPr lang="ar-SA" dirty="0" smtClean="0"/>
              <a:t>ويستحب له إذا طاف أن يقف في الملتزم بين الركن والباب فيلتزم البيت ويقول: اللهم هذا بيتك وأنا عبدك وابن عبدك وابن أمتك، حملتني على ما سخرت لي من خلقك، وسيرتني في بلادك حتى بلغتني بنعمتك إلى بيتك، وأعنتني على أداء نسكي، فإن كنت رضيت عني فازدد عني رضى، وإلا فمن الآن قبل أن تنأى عن بيتك داري، فهذا أوان انصرافي إن أذنت لي، غير مستبدل بك ولا ببيتك ولا راغب عنك ولا عن بيتك. اللهم أصحبني العافية في بدني، والصحة في جسمي، والعصمة في ديني، وأحسن منقلبي، وارزقني طاعتك ما أبقيتني، واجمع لي بين خيري الدنيا والآخرة، إنك على كل شئ قدير. </a:t>
            </a:r>
            <a:endParaRPr lang="en-US" dirty="0" smtClean="0"/>
          </a:p>
          <a:p>
            <a:pPr marL="3175" indent="-3175" algn="l" rtl="0">
              <a:buNone/>
            </a:pPr>
            <a:r>
              <a:rPr lang="en-US" dirty="0" smtClean="0"/>
              <a:t>It is recommended for him if he made </a:t>
            </a:r>
            <a:r>
              <a:rPr lang="en-US" dirty="0" err="1" smtClean="0"/>
              <a:t>tawaaf</a:t>
            </a:r>
            <a:r>
              <a:rPr lang="en-US" dirty="0" smtClean="0"/>
              <a:t> to stand at al-</a:t>
            </a:r>
            <a:r>
              <a:rPr lang="en-US" dirty="0" err="1" smtClean="0"/>
              <a:t>Multazam</a:t>
            </a:r>
            <a:r>
              <a:rPr lang="en-US" dirty="0" smtClean="0"/>
              <a:t> between the pillar (Black Stone) and the door. </a:t>
            </a:r>
          </a:p>
          <a:p>
            <a:pPr marL="3175" indent="-3175" algn="l" rtl="0">
              <a:buNone/>
            </a:pPr>
            <a:r>
              <a:rPr lang="en-US" dirty="0" smtClean="0"/>
              <a:t>He would embrace the House and say, </a:t>
            </a:r>
          </a:p>
          <a:p>
            <a:pPr marL="3175" indent="-3175" algn="l" rtl="0">
              <a:buNone/>
            </a:pPr>
            <a:r>
              <a:rPr lang="en-US" dirty="0" smtClean="0"/>
              <a:t>“O Allah, this is Your House and I am Your slave, son of Your male slave, son of Your female slave. You have carried me on a creature that You subdued to me. And You caused me to travel through Your lands until You caused me to reach Your house by Your grace. And You have enabled me to perform my rites (of pilgrimage). If You were pleased with me then, I beg You to be more pleased, otherwise, be pleased with me now before my place of residence grows farther away from Your House, for now I am about to depart if You permit, without forsaking You or Your House. O Allah, give me safety and good physical health and protect me in my religion; let my affairs turn out well (find my family well and safe upon my return). And help me to obey You as long as You keep me alive, and give me the good of this world and the Hereafter, for You are able to do all things.” </a:t>
            </a:r>
          </a:p>
        </p:txBody>
      </p:sp>
    </p:spTree>
    <p:extLst>
      <p:ext uri="{BB962C8B-B14F-4D97-AF65-F5344CB8AC3E}">
        <p14:creationId xmlns:p14="http://schemas.microsoft.com/office/powerpoint/2010/main" val="2877762026"/>
      </p:ext>
    </p:extLst>
  </p:cSld>
  <p:clrMapOvr>
    <a:masterClrMapping/>
  </p:clrMapOvr>
  <p:transition>
    <p:randomBar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0"/>
          </p:nvPr>
        </p:nvSpPr>
        <p:spPr>
          <a:xfrm>
            <a:off x="142844" y="1285860"/>
            <a:ext cx="8858312" cy="5500726"/>
          </a:xfrm>
        </p:spPr>
        <p:txBody>
          <a:bodyPr>
            <a:normAutofit fontScale="77500" lnSpcReduction="20000"/>
          </a:bodyPr>
          <a:lstStyle/>
          <a:p>
            <a:pPr marL="3175" indent="-3175" algn="r" rtl="1">
              <a:buNone/>
            </a:pPr>
            <a:r>
              <a:rPr lang="ar-SA" dirty="0" smtClean="0"/>
              <a:t>ويدعو بما أحب ثم يصلي على النبي صلى الله عليه وسلم. </a:t>
            </a:r>
            <a:endParaRPr lang="en-US" dirty="0" smtClean="0"/>
          </a:p>
          <a:p>
            <a:pPr marL="3175" indent="-3175" algn="l" rtl="0">
              <a:buNone/>
            </a:pPr>
            <a:r>
              <a:rPr lang="en-US" dirty="0" smtClean="0"/>
              <a:t>Then, he </a:t>
            </a:r>
            <a:r>
              <a:rPr lang="en-US" dirty="0" smtClean="0">
                <a:solidFill>
                  <a:schemeClr val="accent6">
                    <a:lumMod val="75000"/>
                  </a:schemeClr>
                </a:solidFill>
              </a:rPr>
              <a:t>supplicates</a:t>
            </a:r>
            <a:r>
              <a:rPr lang="en-US" dirty="0" smtClean="0"/>
              <a:t> as he likes and </a:t>
            </a:r>
            <a:r>
              <a:rPr lang="en-US" dirty="0" smtClean="0">
                <a:solidFill>
                  <a:schemeClr val="accent6">
                    <a:lumMod val="75000"/>
                  </a:schemeClr>
                </a:solidFill>
              </a:rPr>
              <a:t>sends peace </a:t>
            </a:r>
            <a:r>
              <a:rPr lang="en-US" dirty="0" smtClean="0"/>
              <a:t>and blessings on the </a:t>
            </a:r>
            <a:r>
              <a:rPr lang="en-US" dirty="0" smtClean="0">
                <a:solidFill>
                  <a:schemeClr val="accent6">
                    <a:lumMod val="75000"/>
                  </a:schemeClr>
                </a:solidFill>
              </a:rPr>
              <a:t>Prophet</a:t>
            </a:r>
            <a:r>
              <a:rPr lang="en-US" dirty="0" smtClean="0"/>
              <a:t> </a:t>
            </a:r>
            <a:r>
              <a:rPr lang="en-US" dirty="0" smtClean="0">
                <a:sym typeface="AGA Arabesque"/>
              </a:rPr>
              <a:t></a:t>
            </a:r>
            <a:r>
              <a:rPr lang="en-US" dirty="0" smtClean="0"/>
              <a:t>.</a:t>
            </a:r>
          </a:p>
          <a:p>
            <a:pPr marL="3175" indent="-3175">
              <a:buNone/>
            </a:pPr>
            <a:endParaRPr lang="en-US" dirty="0" smtClean="0"/>
          </a:p>
          <a:p>
            <a:pPr marL="3175" indent="-3175" algn="r" rtl="1">
              <a:buNone/>
            </a:pPr>
            <a:r>
              <a:rPr lang="ar-SA" dirty="0" smtClean="0"/>
              <a:t>فمن خرج قبل الوداع رجع إليه إن كان قريباً، وإن بعد بعث بدم. </a:t>
            </a:r>
            <a:endParaRPr lang="en-US" dirty="0" smtClean="0"/>
          </a:p>
          <a:p>
            <a:pPr marL="3175" indent="-3175" algn="l" rtl="0">
              <a:buNone/>
            </a:pPr>
            <a:r>
              <a:rPr lang="en-US" dirty="0" smtClean="0"/>
              <a:t>So, whoever </a:t>
            </a:r>
            <a:r>
              <a:rPr lang="en-US" dirty="0" smtClean="0">
                <a:solidFill>
                  <a:schemeClr val="accent6">
                    <a:lumMod val="75000"/>
                  </a:schemeClr>
                </a:solidFill>
              </a:rPr>
              <a:t>leaves before the farewell </a:t>
            </a:r>
            <a:r>
              <a:rPr lang="en-US" dirty="0" smtClean="0"/>
              <a:t>(tawaaf), he </a:t>
            </a:r>
            <a:r>
              <a:rPr lang="en-US" dirty="0" smtClean="0">
                <a:solidFill>
                  <a:schemeClr val="accent6">
                    <a:lumMod val="75000"/>
                  </a:schemeClr>
                </a:solidFill>
              </a:rPr>
              <a:t>returns</a:t>
            </a:r>
            <a:r>
              <a:rPr lang="en-US" dirty="0" smtClean="0"/>
              <a:t> to it </a:t>
            </a:r>
            <a:r>
              <a:rPr lang="en-US" dirty="0" smtClean="0">
                <a:solidFill>
                  <a:schemeClr val="accent6">
                    <a:lumMod val="75000"/>
                  </a:schemeClr>
                </a:solidFill>
              </a:rPr>
              <a:t>if</a:t>
            </a:r>
            <a:r>
              <a:rPr lang="en-US" dirty="0" smtClean="0"/>
              <a:t> he is </a:t>
            </a:r>
            <a:r>
              <a:rPr lang="en-US" dirty="0" smtClean="0">
                <a:solidFill>
                  <a:schemeClr val="accent6">
                    <a:lumMod val="75000"/>
                  </a:schemeClr>
                </a:solidFill>
              </a:rPr>
              <a:t>close</a:t>
            </a:r>
            <a:r>
              <a:rPr lang="en-US" dirty="0" smtClean="0"/>
              <a:t>, and if he is </a:t>
            </a:r>
            <a:r>
              <a:rPr lang="en-US" dirty="0" smtClean="0">
                <a:solidFill>
                  <a:schemeClr val="accent6">
                    <a:lumMod val="75000"/>
                  </a:schemeClr>
                </a:solidFill>
              </a:rPr>
              <a:t>far</a:t>
            </a:r>
            <a:r>
              <a:rPr lang="en-US" dirty="0" smtClean="0"/>
              <a:t>, he sends a </a:t>
            </a:r>
            <a:r>
              <a:rPr lang="en-US" dirty="0" smtClean="0">
                <a:solidFill>
                  <a:schemeClr val="accent6">
                    <a:lumMod val="75000"/>
                  </a:schemeClr>
                </a:solidFill>
              </a:rPr>
              <a:t>sacrifice</a:t>
            </a:r>
            <a:r>
              <a:rPr lang="en-US" dirty="0" smtClean="0"/>
              <a:t> [of sheep or a goat]. </a:t>
            </a:r>
          </a:p>
          <a:p>
            <a:pPr>
              <a:buNone/>
            </a:pPr>
            <a:endParaRPr lang="en-US" dirty="0" smtClean="0"/>
          </a:p>
          <a:p>
            <a:pPr marL="3175" indent="-3175" algn="r" rtl="1">
              <a:buNone/>
            </a:pPr>
            <a:r>
              <a:rPr lang="ar-SA" dirty="0" smtClean="0"/>
              <a:t>إلا الحائض والنفساء فلا وداع عليهما، ويستحب لهما الوقوف عند باب المسجد والدعاء.</a:t>
            </a:r>
            <a:endParaRPr lang="en-US" dirty="0" smtClean="0"/>
          </a:p>
          <a:p>
            <a:pPr marL="0" indent="0" algn="l" rtl="0">
              <a:buNone/>
            </a:pPr>
            <a:r>
              <a:rPr lang="en-US" dirty="0" smtClean="0">
                <a:solidFill>
                  <a:schemeClr val="accent6">
                    <a:lumMod val="75000"/>
                  </a:schemeClr>
                </a:solidFill>
              </a:rPr>
              <a:t>Except</a:t>
            </a:r>
            <a:r>
              <a:rPr lang="en-US" dirty="0" smtClean="0"/>
              <a:t> for a </a:t>
            </a:r>
            <a:r>
              <a:rPr lang="en-US" dirty="0" smtClean="0">
                <a:solidFill>
                  <a:schemeClr val="accent6">
                    <a:lumMod val="75000"/>
                  </a:schemeClr>
                </a:solidFill>
              </a:rPr>
              <a:t>menstruating</a:t>
            </a:r>
            <a:r>
              <a:rPr lang="en-US" dirty="0" smtClean="0"/>
              <a:t> woman and one with postpartum bleeding; they are </a:t>
            </a:r>
            <a:r>
              <a:rPr lang="en-US" dirty="0" smtClean="0">
                <a:solidFill>
                  <a:schemeClr val="accent6">
                    <a:lumMod val="75000"/>
                  </a:schemeClr>
                </a:solidFill>
              </a:rPr>
              <a:t>not obliged </a:t>
            </a:r>
            <a:r>
              <a:rPr lang="en-US" dirty="0" smtClean="0"/>
              <a:t>to perform farewell (tawaaf). </a:t>
            </a:r>
            <a:r>
              <a:rPr lang="en-US" dirty="0" smtClean="0">
                <a:sym typeface="AGA Arabesque"/>
              </a:rPr>
              <a:t></a:t>
            </a:r>
            <a:r>
              <a:rPr lang="en-US" dirty="0" smtClean="0"/>
              <a:t> </a:t>
            </a:r>
          </a:p>
          <a:p>
            <a:pPr marL="0" indent="0" algn="l" rtl="0">
              <a:buFont typeface="Wingdings" pitchFamily="2" charset="2"/>
              <a:buChar char="ü"/>
            </a:pPr>
            <a:r>
              <a:rPr lang="en-US" dirty="0" err="1" smtClean="0"/>
              <a:t>Mustahab</a:t>
            </a:r>
            <a:r>
              <a:rPr lang="en-US" dirty="0" smtClean="0"/>
              <a:t> for them to stand at the </a:t>
            </a:r>
            <a:r>
              <a:rPr lang="en-US" dirty="0" err="1" smtClean="0"/>
              <a:t>masjid’s</a:t>
            </a:r>
            <a:r>
              <a:rPr lang="en-US" dirty="0" smtClean="0"/>
              <a:t> door and supplicate</a:t>
            </a:r>
            <a:endParaRPr lang="ar-EG" dirty="0"/>
          </a:p>
        </p:txBody>
      </p:sp>
      <p:sp>
        <p:nvSpPr>
          <p:cNvPr id="5" name="Title 1"/>
          <p:cNvSpPr>
            <a:spLocks noGrp="1"/>
          </p:cNvSpPr>
          <p:nvPr>
            <p:ph type="title"/>
          </p:nvPr>
        </p:nvSpPr>
        <p:spPr>
          <a:xfrm>
            <a:off x="-152400" y="428604"/>
            <a:ext cx="9525000" cy="609600"/>
          </a:xfrm>
        </p:spPr>
        <p:txBody>
          <a:bodyPr>
            <a:normAutofit/>
          </a:bodyPr>
          <a:lstStyle/>
          <a:p>
            <a:r>
              <a:rPr lang="en-US" b="1" dirty="0" smtClean="0"/>
              <a:t> [</a:t>
            </a:r>
            <a:r>
              <a:rPr lang="en-US" b="1" dirty="0" err="1" smtClean="0"/>
              <a:t>Wadaa</a:t>
            </a:r>
            <a:r>
              <a:rPr lang="en-US" b="1" dirty="0" smtClean="0"/>
              <a:t>’/Farewell to the House]</a:t>
            </a:r>
            <a:endParaRPr lang="ar-EG" dirty="0"/>
          </a:p>
        </p:txBody>
      </p:sp>
    </p:spTree>
    <p:extLst>
      <p:ext uri="{BB962C8B-B14F-4D97-AF65-F5344CB8AC3E}">
        <p14:creationId xmlns:p14="http://schemas.microsoft.com/office/powerpoint/2010/main" val="3815924072"/>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228600" y="381000"/>
            <a:ext cx="8610600" cy="5471294"/>
            <a:chOff x="228600" y="1081906"/>
            <a:chExt cx="8610600" cy="5471294"/>
          </a:xfrm>
        </p:grpSpPr>
        <p:sp>
          <p:nvSpPr>
            <p:cNvPr id="5" name="Rectangle 4"/>
            <p:cNvSpPr/>
            <p:nvPr/>
          </p:nvSpPr>
          <p:spPr>
            <a:xfrm>
              <a:off x="228600" y="3810000"/>
              <a:ext cx="1752600" cy="2667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l" rtl="0" fontAlgn="base">
                <a:spcBef>
                  <a:spcPct val="0"/>
                </a:spcBef>
                <a:spcAft>
                  <a:spcPct val="0"/>
                </a:spcAft>
              </a:pPr>
              <a:r>
                <a:rPr lang="en-US" sz="1400" dirty="0" smtClean="0">
                  <a:solidFill>
                    <a:prstClr val="black"/>
                  </a:solidFill>
                </a:rPr>
                <a:t>8th: </a:t>
              </a:r>
              <a:r>
                <a:rPr lang="en-US" sz="1400" dirty="0" err="1" smtClean="0">
                  <a:solidFill>
                    <a:prstClr val="black"/>
                  </a:solidFill>
                </a:rPr>
                <a:t>Tawaaf</a:t>
              </a:r>
              <a:r>
                <a:rPr lang="en-US" sz="1400" dirty="0" smtClean="0">
                  <a:solidFill>
                    <a:prstClr val="black"/>
                  </a:solidFill>
                </a:rPr>
                <a:t> al </a:t>
              </a:r>
              <a:r>
                <a:rPr lang="en-US" sz="1400" dirty="0" err="1" smtClean="0">
                  <a:solidFill>
                    <a:prstClr val="black"/>
                  </a:solidFill>
                </a:rPr>
                <a:t>Qudoom</a:t>
              </a:r>
              <a:r>
                <a:rPr lang="en-US" sz="1400" dirty="0" smtClean="0">
                  <a:solidFill>
                    <a:prstClr val="black"/>
                  </a:solidFill>
                </a:rPr>
                <a:t> + </a:t>
              </a:r>
              <a:r>
                <a:rPr lang="en-US" sz="1400" dirty="0" err="1" smtClean="0">
                  <a:solidFill>
                    <a:prstClr val="black"/>
                  </a:solidFill>
                </a:rPr>
                <a:t>Sa’y</a:t>
              </a:r>
              <a:r>
                <a:rPr lang="en-US" sz="1400" dirty="0" smtClean="0">
                  <a:solidFill>
                    <a:prstClr val="black"/>
                  </a:solidFill>
                </a:rPr>
                <a:t> or ‘</a:t>
              </a:r>
              <a:r>
                <a:rPr lang="en-US" sz="1400" dirty="0" err="1" smtClean="0">
                  <a:solidFill>
                    <a:prstClr val="black"/>
                  </a:solidFill>
                </a:rPr>
                <a:t>Umrah</a:t>
              </a: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r>
                <a:rPr lang="en-US" sz="1400" dirty="0" smtClean="0">
                  <a:solidFill>
                    <a:prstClr val="black"/>
                  </a:solidFill>
                </a:rPr>
                <a:t>10</a:t>
              </a:r>
              <a:r>
                <a:rPr lang="en-US" sz="1400" baseline="30000" dirty="0" smtClean="0">
                  <a:solidFill>
                    <a:prstClr val="black"/>
                  </a:solidFill>
                </a:rPr>
                <a:t>th</a:t>
              </a:r>
              <a:r>
                <a:rPr lang="en-US" sz="1400" dirty="0" smtClean="0">
                  <a:solidFill>
                    <a:prstClr val="black"/>
                  </a:solidFill>
                </a:rPr>
                <a:t>:Tawaaf al </a:t>
              </a:r>
              <a:r>
                <a:rPr lang="en-US" sz="1400" dirty="0" err="1" smtClean="0">
                  <a:solidFill>
                    <a:prstClr val="black"/>
                  </a:solidFill>
                </a:rPr>
                <a:t>Ifaadah</a:t>
              </a: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endParaRPr lang="en-US" sz="1400" dirty="0" smtClean="0">
                <a:solidFill>
                  <a:prstClr val="black"/>
                </a:solidFill>
              </a:endParaRPr>
            </a:p>
            <a:p>
              <a:pPr algn="l" rtl="0" fontAlgn="base">
                <a:spcBef>
                  <a:spcPct val="0"/>
                </a:spcBef>
                <a:spcAft>
                  <a:spcPct val="0"/>
                </a:spcAft>
              </a:pPr>
              <a:r>
                <a:rPr lang="en-US" sz="1400" dirty="0" smtClean="0">
                  <a:solidFill>
                    <a:prstClr val="black"/>
                  </a:solidFill>
                </a:rPr>
                <a:t>12</a:t>
              </a:r>
              <a:r>
                <a:rPr lang="en-US" sz="1400" baseline="30000" dirty="0" smtClean="0">
                  <a:solidFill>
                    <a:prstClr val="black"/>
                  </a:solidFill>
                </a:rPr>
                <a:t>th</a:t>
              </a:r>
              <a:r>
                <a:rPr lang="en-US" sz="1400" dirty="0" smtClean="0">
                  <a:solidFill>
                    <a:prstClr val="black"/>
                  </a:solidFill>
                </a:rPr>
                <a:t> or 13</a:t>
              </a:r>
              <a:r>
                <a:rPr lang="en-US" sz="1400" baseline="30000" dirty="0" smtClean="0">
                  <a:solidFill>
                    <a:prstClr val="black"/>
                  </a:solidFill>
                </a:rPr>
                <a:t>th</a:t>
              </a:r>
              <a:r>
                <a:rPr lang="en-US" sz="1400" dirty="0" smtClean="0">
                  <a:solidFill>
                    <a:prstClr val="black"/>
                  </a:solidFill>
                </a:rPr>
                <a:t>: </a:t>
              </a:r>
              <a:r>
                <a:rPr lang="en-US" sz="1400" dirty="0" err="1" smtClean="0">
                  <a:solidFill>
                    <a:prstClr val="black"/>
                  </a:solidFill>
                </a:rPr>
                <a:t>Tawaaf</a:t>
              </a:r>
              <a:r>
                <a:rPr lang="en-US" sz="1400" dirty="0" smtClean="0">
                  <a:solidFill>
                    <a:prstClr val="black"/>
                  </a:solidFill>
                </a:rPr>
                <a:t> al </a:t>
              </a:r>
              <a:r>
                <a:rPr lang="en-US" sz="1400" dirty="0" err="1" smtClean="0">
                  <a:solidFill>
                    <a:prstClr val="black"/>
                  </a:solidFill>
                </a:rPr>
                <a:t>Wadaa</a:t>
              </a:r>
              <a:r>
                <a:rPr lang="en-US" sz="1400" dirty="0" smtClean="0">
                  <a:solidFill>
                    <a:prstClr val="black"/>
                  </a:solidFill>
                </a:rPr>
                <a:t>’</a:t>
              </a:r>
              <a:endParaRPr lang="en-US" sz="1400" dirty="0">
                <a:solidFill>
                  <a:prstClr val="black"/>
                </a:solidFill>
              </a:endParaRPr>
            </a:p>
          </p:txBody>
        </p:sp>
        <p:sp>
          <p:nvSpPr>
            <p:cNvPr id="6" name="Rectangle 5"/>
            <p:cNvSpPr/>
            <p:nvPr/>
          </p:nvSpPr>
          <p:spPr>
            <a:xfrm>
              <a:off x="7086600" y="4419600"/>
              <a:ext cx="1752600" cy="19812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l" rtl="0" fontAlgn="base">
                <a:spcBef>
                  <a:spcPct val="0"/>
                </a:spcBef>
                <a:spcAft>
                  <a:spcPct val="0"/>
                </a:spcAft>
              </a:pPr>
              <a:r>
                <a:rPr lang="en-US" sz="1400" dirty="0" smtClean="0">
                  <a:solidFill>
                    <a:prstClr val="black"/>
                  </a:solidFill>
                </a:rPr>
                <a:t>9</a:t>
              </a:r>
              <a:r>
                <a:rPr lang="en-US" sz="1400" baseline="30000" dirty="0" smtClean="0">
                  <a:solidFill>
                    <a:prstClr val="black"/>
                  </a:solidFill>
                </a:rPr>
                <a:t>th</a:t>
              </a:r>
              <a:r>
                <a:rPr lang="en-US" sz="1400" dirty="0" smtClean="0">
                  <a:solidFill>
                    <a:prstClr val="black"/>
                  </a:solidFill>
                </a:rPr>
                <a:t> : Day of Arafat: </a:t>
              </a:r>
              <a:r>
                <a:rPr lang="en-US" sz="1400" dirty="0" err="1" smtClean="0">
                  <a:solidFill>
                    <a:prstClr val="black"/>
                  </a:solidFill>
                </a:rPr>
                <a:t>Khutbah</a:t>
              </a:r>
              <a:r>
                <a:rPr lang="en-US" sz="1400" dirty="0" smtClean="0">
                  <a:solidFill>
                    <a:prstClr val="black"/>
                  </a:solidFill>
                </a:rPr>
                <a:t>: Pray </a:t>
              </a:r>
              <a:r>
                <a:rPr lang="en-US" sz="1400" dirty="0" err="1" smtClean="0">
                  <a:solidFill>
                    <a:prstClr val="black"/>
                  </a:solidFill>
                </a:rPr>
                <a:t>Dhur</a:t>
              </a:r>
              <a:r>
                <a:rPr lang="en-US" sz="1400" dirty="0" smtClean="0">
                  <a:solidFill>
                    <a:prstClr val="black"/>
                  </a:solidFill>
                </a:rPr>
                <a:t> +</a:t>
              </a:r>
              <a:r>
                <a:rPr lang="en-US" sz="1400" dirty="0" err="1" smtClean="0">
                  <a:solidFill>
                    <a:prstClr val="black"/>
                  </a:solidFill>
                </a:rPr>
                <a:t>Asr</a:t>
              </a:r>
              <a:r>
                <a:rPr lang="en-US" sz="1400" dirty="0" smtClean="0">
                  <a:solidFill>
                    <a:prstClr val="black"/>
                  </a:solidFill>
                </a:rPr>
                <a:t> Combined; Supplicate Profusely then leave for </a:t>
              </a:r>
              <a:r>
                <a:rPr lang="en-US" sz="1400" dirty="0" err="1" smtClean="0">
                  <a:solidFill>
                    <a:prstClr val="black"/>
                  </a:solidFill>
                </a:rPr>
                <a:t>Muzdalifah</a:t>
              </a:r>
              <a:endParaRPr lang="en-US" sz="1400" dirty="0">
                <a:solidFill>
                  <a:prstClr val="black"/>
                </a:solidFill>
              </a:endParaRPr>
            </a:p>
          </p:txBody>
        </p:sp>
        <p:sp>
          <p:nvSpPr>
            <p:cNvPr id="7" name="Rectangle 6"/>
            <p:cNvSpPr/>
            <p:nvPr/>
          </p:nvSpPr>
          <p:spPr>
            <a:xfrm>
              <a:off x="4953000" y="4419600"/>
              <a:ext cx="1752600" cy="19812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l" rtl="0" fontAlgn="base">
                <a:spcBef>
                  <a:spcPct val="0"/>
                </a:spcBef>
                <a:spcAft>
                  <a:spcPct val="0"/>
                </a:spcAft>
              </a:pPr>
              <a:r>
                <a:rPr lang="en-US" sz="1400" dirty="0" smtClean="0">
                  <a:solidFill>
                    <a:prstClr val="black"/>
                  </a:solidFill>
                </a:rPr>
                <a:t>10</a:t>
              </a:r>
              <a:r>
                <a:rPr lang="en-US" sz="1400" baseline="30000" dirty="0" smtClean="0">
                  <a:solidFill>
                    <a:prstClr val="black"/>
                  </a:solidFill>
                </a:rPr>
                <a:t>th</a:t>
              </a:r>
              <a:r>
                <a:rPr lang="en-US" sz="1400" dirty="0" smtClean="0">
                  <a:solidFill>
                    <a:prstClr val="black"/>
                  </a:solidFill>
                </a:rPr>
                <a:t>: Pray </a:t>
              </a:r>
              <a:r>
                <a:rPr lang="en-US" sz="1400" dirty="0" err="1" smtClean="0">
                  <a:solidFill>
                    <a:prstClr val="black"/>
                  </a:solidFill>
                </a:rPr>
                <a:t>Maghrib</a:t>
              </a:r>
              <a:r>
                <a:rPr lang="en-US" sz="1400" dirty="0" smtClean="0">
                  <a:solidFill>
                    <a:prstClr val="black"/>
                  </a:solidFill>
                </a:rPr>
                <a:t> + </a:t>
              </a:r>
              <a:r>
                <a:rPr lang="en-US" sz="1400" dirty="0" err="1" smtClean="0">
                  <a:solidFill>
                    <a:prstClr val="black"/>
                  </a:solidFill>
                </a:rPr>
                <a:t>Isha</a:t>
              </a:r>
              <a:r>
                <a:rPr lang="en-US" sz="1400" dirty="0" smtClean="0">
                  <a:solidFill>
                    <a:prstClr val="black"/>
                  </a:solidFill>
                </a:rPr>
                <a:t>’ at </a:t>
              </a:r>
              <a:r>
                <a:rPr lang="en-US" sz="1400" dirty="0" err="1" smtClean="0">
                  <a:solidFill>
                    <a:prstClr val="black"/>
                  </a:solidFill>
                </a:rPr>
                <a:t>Muzdalifah</a:t>
              </a:r>
              <a:r>
                <a:rPr lang="en-US" sz="1400" dirty="0" smtClean="0">
                  <a:solidFill>
                    <a:prstClr val="black"/>
                  </a:solidFill>
                </a:rPr>
                <a:t> combined; spend the night; pray </a:t>
              </a:r>
              <a:r>
                <a:rPr lang="en-US" sz="1400" dirty="0" err="1" smtClean="0">
                  <a:solidFill>
                    <a:prstClr val="black"/>
                  </a:solidFill>
                </a:rPr>
                <a:t>fajr</a:t>
              </a:r>
              <a:r>
                <a:rPr lang="en-US" sz="1400" dirty="0" smtClean="0">
                  <a:solidFill>
                    <a:prstClr val="black"/>
                  </a:solidFill>
                </a:rPr>
                <a:t>, then proceeds to </a:t>
              </a:r>
              <a:r>
                <a:rPr lang="en-US" sz="1400" dirty="0" err="1" smtClean="0">
                  <a:solidFill>
                    <a:prstClr val="black"/>
                  </a:solidFill>
                </a:rPr>
                <a:t>Mash’ar</a:t>
              </a:r>
              <a:r>
                <a:rPr lang="en-US" sz="1400" dirty="0" smtClean="0">
                  <a:solidFill>
                    <a:prstClr val="black"/>
                  </a:solidFill>
                </a:rPr>
                <a:t> al-</a:t>
              </a:r>
              <a:r>
                <a:rPr lang="en-US" sz="1400" dirty="0" err="1" smtClean="0">
                  <a:solidFill>
                    <a:prstClr val="black"/>
                  </a:solidFill>
                </a:rPr>
                <a:t>Haraam</a:t>
              </a:r>
              <a:r>
                <a:rPr lang="en-US" sz="1400" dirty="0" smtClean="0">
                  <a:solidFill>
                    <a:prstClr val="black"/>
                  </a:solidFill>
                </a:rPr>
                <a:t> to supplicate then proceed to Mina to Stone</a:t>
              </a:r>
              <a:endParaRPr lang="en-US" sz="1400" dirty="0">
                <a:solidFill>
                  <a:prstClr val="black"/>
                </a:solidFill>
              </a:endParaRPr>
            </a:p>
          </p:txBody>
        </p:sp>
        <p:pic>
          <p:nvPicPr>
            <p:cNvPr id="9" name="Picture 8" descr="Kaabah.jpg"/>
            <p:cNvPicPr>
              <a:picLocks noChangeAspect="1"/>
            </p:cNvPicPr>
            <p:nvPr/>
          </p:nvPicPr>
          <p:blipFill>
            <a:blip r:embed="rId3" cstate="print"/>
            <a:stretch>
              <a:fillRect/>
            </a:stretch>
          </p:blipFill>
          <p:spPr>
            <a:xfrm>
              <a:off x="228601" y="1828800"/>
              <a:ext cx="1752600" cy="1371600"/>
            </a:xfrm>
            <a:prstGeom prst="rect">
              <a:avLst/>
            </a:prstGeom>
          </p:spPr>
        </p:pic>
        <p:pic>
          <p:nvPicPr>
            <p:cNvPr id="11" name="Picture 10" descr="Mina tents.jpg"/>
            <p:cNvPicPr>
              <a:picLocks noChangeAspect="1"/>
            </p:cNvPicPr>
            <p:nvPr/>
          </p:nvPicPr>
          <p:blipFill>
            <a:blip r:embed="rId4" cstate="print"/>
            <a:stretch>
              <a:fillRect/>
            </a:stretch>
          </p:blipFill>
          <p:spPr>
            <a:xfrm>
              <a:off x="2590801" y="1081906"/>
              <a:ext cx="1676400" cy="1127894"/>
            </a:xfrm>
            <a:prstGeom prst="rect">
              <a:avLst/>
            </a:prstGeom>
          </p:spPr>
        </p:pic>
        <p:pic>
          <p:nvPicPr>
            <p:cNvPr id="12" name="Picture 11" descr="muzdalifah2.jpg"/>
            <p:cNvPicPr>
              <a:picLocks noChangeAspect="1"/>
            </p:cNvPicPr>
            <p:nvPr/>
          </p:nvPicPr>
          <p:blipFill>
            <a:blip r:embed="rId5" cstate="print"/>
            <a:stretch>
              <a:fillRect/>
            </a:stretch>
          </p:blipFill>
          <p:spPr>
            <a:xfrm>
              <a:off x="4953000" y="1905000"/>
              <a:ext cx="1752600" cy="1526480"/>
            </a:xfrm>
            <a:prstGeom prst="rect">
              <a:avLst/>
            </a:prstGeom>
          </p:spPr>
        </p:pic>
        <p:pic>
          <p:nvPicPr>
            <p:cNvPr id="13" name="Picture 12" descr="jamarat.jpg"/>
            <p:cNvPicPr>
              <a:picLocks noChangeAspect="1"/>
            </p:cNvPicPr>
            <p:nvPr/>
          </p:nvPicPr>
          <p:blipFill>
            <a:blip r:embed="rId6" cstate="print"/>
            <a:stretch>
              <a:fillRect/>
            </a:stretch>
          </p:blipFill>
          <p:spPr>
            <a:xfrm>
              <a:off x="2590800" y="2286001"/>
              <a:ext cx="1676400" cy="1066799"/>
            </a:xfrm>
            <a:prstGeom prst="rect">
              <a:avLst/>
            </a:prstGeom>
          </p:spPr>
        </p:pic>
        <p:sp>
          <p:nvSpPr>
            <p:cNvPr id="18" name="Left Arrow 17"/>
            <p:cNvSpPr/>
            <p:nvPr/>
          </p:nvSpPr>
          <p:spPr>
            <a:xfrm>
              <a:off x="6705600" y="6019800"/>
              <a:ext cx="381000" cy="457200"/>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ln>
                    <a:solidFill>
                      <a:srgbClr val="4F81BD">
                        <a:alpha val="48000"/>
                      </a:srgbClr>
                    </a:solidFill>
                  </a:ln>
                  <a:solidFill>
                    <a:prstClr val="black"/>
                  </a:solidFill>
                </a:rPr>
                <a:t>3</a:t>
              </a:r>
              <a:endParaRPr lang="en-US" b="1" dirty="0">
                <a:ln>
                  <a:solidFill>
                    <a:srgbClr val="4F81BD">
                      <a:alpha val="48000"/>
                    </a:srgbClr>
                  </a:solidFill>
                </a:ln>
                <a:solidFill>
                  <a:prstClr val="black"/>
                </a:solidFill>
              </a:endParaRPr>
            </a:p>
          </p:txBody>
        </p:sp>
        <p:sp>
          <p:nvSpPr>
            <p:cNvPr id="20" name="Left Arrow 19"/>
            <p:cNvSpPr/>
            <p:nvPr/>
          </p:nvSpPr>
          <p:spPr>
            <a:xfrm>
              <a:off x="1524000" y="4724400"/>
              <a:ext cx="990600" cy="381000"/>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solidFill>
                    <a:prstClr val="black"/>
                  </a:solidFill>
                </a:rPr>
                <a:t>5</a:t>
              </a:r>
              <a:endParaRPr lang="en-US" b="1" dirty="0">
                <a:solidFill>
                  <a:prstClr val="black"/>
                </a:solidFill>
              </a:endParaRPr>
            </a:p>
          </p:txBody>
        </p:sp>
        <p:sp>
          <p:nvSpPr>
            <p:cNvPr id="8" name="Rectangle 7"/>
            <p:cNvSpPr/>
            <p:nvPr/>
          </p:nvSpPr>
          <p:spPr>
            <a:xfrm>
              <a:off x="2514600" y="3581400"/>
              <a:ext cx="1752600" cy="28956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l" rtl="0" fontAlgn="base">
                <a:spcBef>
                  <a:spcPct val="0"/>
                </a:spcBef>
                <a:spcAft>
                  <a:spcPct val="0"/>
                </a:spcAft>
              </a:pPr>
              <a:r>
                <a:rPr lang="en-US" sz="1400" dirty="0" smtClean="0">
                  <a:solidFill>
                    <a:prstClr val="black"/>
                  </a:solidFill>
                </a:rPr>
                <a:t>8</a:t>
              </a:r>
              <a:r>
                <a:rPr lang="en-US" sz="1400" baseline="30000" dirty="0" smtClean="0">
                  <a:solidFill>
                    <a:prstClr val="black"/>
                  </a:solidFill>
                </a:rPr>
                <a:t>th</a:t>
              </a:r>
              <a:r>
                <a:rPr lang="en-US" sz="1400" dirty="0" smtClean="0">
                  <a:solidFill>
                    <a:prstClr val="black"/>
                  </a:solidFill>
                </a:rPr>
                <a:t>: Enter into Ihram and go to Mina: pray </a:t>
              </a:r>
              <a:r>
                <a:rPr lang="en-US" sz="1400" dirty="0" err="1" smtClean="0">
                  <a:solidFill>
                    <a:prstClr val="black"/>
                  </a:solidFill>
                </a:rPr>
                <a:t>Dhuhr</a:t>
              </a:r>
              <a:r>
                <a:rPr lang="en-US" sz="1400" dirty="0" smtClean="0">
                  <a:solidFill>
                    <a:prstClr val="black"/>
                  </a:solidFill>
                </a:rPr>
                <a:t> </a:t>
              </a:r>
              <a:r>
                <a:rPr lang="en-US" sz="1400" dirty="0" smtClean="0">
                  <a:solidFill>
                    <a:prstClr val="black"/>
                  </a:solidFill>
                  <a:sym typeface="Wingdings" pitchFamily="2" charset="2"/>
                </a:rPr>
                <a:t> </a:t>
              </a:r>
              <a:r>
                <a:rPr lang="en-US" sz="1400" dirty="0" err="1" smtClean="0">
                  <a:solidFill>
                    <a:prstClr val="black"/>
                  </a:solidFill>
                  <a:sym typeface="Wingdings" pitchFamily="2" charset="2"/>
                </a:rPr>
                <a:t>Fajr</a:t>
              </a:r>
              <a:r>
                <a:rPr lang="en-US" sz="1400" dirty="0" smtClean="0">
                  <a:solidFill>
                    <a:prstClr val="black"/>
                  </a:solidFill>
                  <a:sym typeface="Wingdings" pitchFamily="2" charset="2"/>
                </a:rPr>
                <a:t> here</a:t>
              </a:r>
            </a:p>
            <a:p>
              <a:pPr algn="l" rtl="0" fontAlgn="base">
                <a:spcBef>
                  <a:spcPct val="0"/>
                </a:spcBef>
                <a:spcAft>
                  <a:spcPct val="0"/>
                </a:spcAft>
              </a:pPr>
              <a:endParaRPr lang="en-US" sz="1400" dirty="0" smtClean="0">
                <a:solidFill>
                  <a:prstClr val="black"/>
                </a:solidFill>
                <a:sym typeface="Wingdings" pitchFamily="2" charset="2"/>
              </a:endParaRPr>
            </a:p>
            <a:p>
              <a:pPr algn="l" rtl="0" fontAlgn="base">
                <a:spcBef>
                  <a:spcPct val="0"/>
                </a:spcBef>
                <a:spcAft>
                  <a:spcPct val="0"/>
                </a:spcAft>
              </a:pPr>
              <a:r>
                <a:rPr lang="en-US" sz="1400" dirty="0" smtClean="0">
                  <a:solidFill>
                    <a:prstClr val="black"/>
                  </a:solidFill>
                  <a:sym typeface="Wingdings" pitchFamily="2" charset="2"/>
                </a:rPr>
                <a:t>10</a:t>
              </a:r>
              <a:r>
                <a:rPr lang="en-US" sz="1400" baseline="30000" dirty="0" smtClean="0">
                  <a:solidFill>
                    <a:prstClr val="black"/>
                  </a:solidFill>
                  <a:sym typeface="Wingdings" pitchFamily="2" charset="2"/>
                </a:rPr>
                <a:t>th</a:t>
              </a:r>
              <a:r>
                <a:rPr lang="en-US" sz="1400" dirty="0" smtClean="0">
                  <a:solidFill>
                    <a:prstClr val="black"/>
                  </a:solidFill>
                  <a:sym typeface="Wingdings" pitchFamily="2" charset="2"/>
                </a:rPr>
                <a:t>: Arrives from </a:t>
              </a:r>
              <a:r>
                <a:rPr lang="en-US" sz="1400" dirty="0" err="1" smtClean="0">
                  <a:solidFill>
                    <a:prstClr val="black"/>
                  </a:solidFill>
                  <a:sym typeface="Wingdings" pitchFamily="2" charset="2"/>
                </a:rPr>
                <a:t>Muzdalifah</a:t>
              </a:r>
              <a:r>
                <a:rPr lang="en-US" sz="1400" dirty="0" smtClean="0">
                  <a:solidFill>
                    <a:prstClr val="black"/>
                  </a:solidFill>
                  <a:sym typeface="Wingdings" pitchFamily="2" charset="2"/>
                </a:rPr>
                <a:t> and proceeds to Stone, then Slaughters, and Shaves: First </a:t>
              </a:r>
              <a:r>
                <a:rPr lang="en-US" sz="1400" dirty="0" err="1" smtClean="0">
                  <a:solidFill>
                    <a:prstClr val="black"/>
                  </a:solidFill>
                  <a:sym typeface="Wingdings" pitchFamily="2" charset="2"/>
                </a:rPr>
                <a:t>Tahallul</a:t>
              </a:r>
              <a:endParaRPr lang="en-US" sz="1400" dirty="0" smtClean="0">
                <a:solidFill>
                  <a:prstClr val="black"/>
                </a:solidFill>
                <a:sym typeface="Wingdings" pitchFamily="2" charset="2"/>
              </a:endParaRPr>
            </a:p>
            <a:p>
              <a:pPr algn="l" rtl="0" fontAlgn="base">
                <a:spcBef>
                  <a:spcPct val="0"/>
                </a:spcBef>
                <a:spcAft>
                  <a:spcPct val="0"/>
                </a:spcAft>
              </a:pPr>
              <a:endParaRPr lang="en-US" sz="1400" dirty="0" smtClean="0">
                <a:solidFill>
                  <a:prstClr val="black"/>
                </a:solidFill>
                <a:sym typeface="Wingdings" pitchFamily="2" charset="2"/>
              </a:endParaRPr>
            </a:p>
            <a:p>
              <a:pPr algn="l" rtl="0" fontAlgn="base">
                <a:spcBef>
                  <a:spcPct val="0"/>
                </a:spcBef>
                <a:spcAft>
                  <a:spcPct val="0"/>
                </a:spcAft>
              </a:pPr>
              <a:r>
                <a:rPr lang="en-US" sz="1400" dirty="0" smtClean="0">
                  <a:solidFill>
                    <a:prstClr val="black"/>
                  </a:solidFill>
                  <a:sym typeface="Wingdings" pitchFamily="2" charset="2"/>
                </a:rPr>
                <a:t>11</a:t>
              </a:r>
              <a:r>
                <a:rPr lang="en-US" sz="1400" baseline="30000" dirty="0" smtClean="0">
                  <a:solidFill>
                    <a:prstClr val="black"/>
                  </a:solidFill>
                  <a:sym typeface="Wingdings" pitchFamily="2" charset="2"/>
                </a:rPr>
                <a:t>th</a:t>
              </a:r>
              <a:r>
                <a:rPr lang="en-US" sz="1400" dirty="0" smtClean="0">
                  <a:solidFill>
                    <a:prstClr val="black"/>
                  </a:solidFill>
                  <a:sym typeface="Wingdings" pitchFamily="2" charset="2"/>
                </a:rPr>
                <a:t> + 12</a:t>
              </a:r>
              <a:r>
                <a:rPr lang="en-US" sz="1400" baseline="30000" dirty="0" smtClean="0">
                  <a:solidFill>
                    <a:prstClr val="black"/>
                  </a:solidFill>
                  <a:sym typeface="Wingdings" pitchFamily="2" charset="2"/>
                </a:rPr>
                <a:t>th</a:t>
              </a:r>
              <a:r>
                <a:rPr lang="en-US" sz="1400" dirty="0" smtClean="0">
                  <a:solidFill>
                    <a:prstClr val="black"/>
                  </a:solidFill>
                  <a:sym typeface="Wingdings" pitchFamily="2" charset="2"/>
                </a:rPr>
                <a:t> (+13</a:t>
              </a:r>
              <a:r>
                <a:rPr lang="en-US" sz="1400" baseline="30000" dirty="0" smtClean="0">
                  <a:solidFill>
                    <a:prstClr val="black"/>
                  </a:solidFill>
                  <a:sym typeface="Wingdings" pitchFamily="2" charset="2"/>
                </a:rPr>
                <a:t>th</a:t>
              </a:r>
              <a:r>
                <a:rPr lang="en-US" sz="1400" dirty="0" smtClean="0">
                  <a:solidFill>
                    <a:prstClr val="black"/>
                  </a:solidFill>
                  <a:sym typeface="Wingdings" pitchFamily="2" charset="2"/>
                </a:rPr>
                <a:t>)  stones after </a:t>
              </a:r>
              <a:r>
                <a:rPr lang="en-US" sz="1400" dirty="0" err="1" smtClean="0">
                  <a:solidFill>
                    <a:prstClr val="black"/>
                  </a:solidFill>
                  <a:sym typeface="Wingdings" pitchFamily="2" charset="2"/>
                </a:rPr>
                <a:t>zawaal</a:t>
              </a:r>
              <a:endParaRPr lang="en-US" dirty="0">
                <a:solidFill>
                  <a:prstClr val="black"/>
                </a:solidFill>
              </a:endParaRPr>
            </a:p>
          </p:txBody>
        </p:sp>
        <p:sp>
          <p:nvSpPr>
            <p:cNvPr id="17" name="Bent-Up Arrow 16"/>
            <p:cNvSpPr/>
            <p:nvPr/>
          </p:nvSpPr>
          <p:spPr>
            <a:xfrm flipV="1">
              <a:off x="4146777" y="3873266"/>
              <a:ext cx="4114800" cy="851134"/>
            </a:xfrm>
            <a:prstGeom prst="bentUpArrow">
              <a:avLst>
                <a:gd name="adj1" fmla="val 31274"/>
                <a:gd name="adj2" fmla="val 25000"/>
                <a:gd name="adj3" fmla="val 25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19154687" lon="82929" rev="10420785"/>
                </a:camera>
                <a:lightRig rig="threePt" dir="t"/>
              </a:scene3d>
            </a:bodyPr>
            <a:lstStyle/>
            <a:p>
              <a:pPr marL="342900" indent="-342900" algn="ctr" fontAlgn="base">
                <a:spcBef>
                  <a:spcPct val="0"/>
                </a:spcBef>
                <a:spcAft>
                  <a:spcPct val="0"/>
                </a:spcAft>
              </a:pPr>
              <a:r>
                <a:rPr lang="en-US" b="1" dirty="0" smtClean="0">
                  <a:solidFill>
                    <a:prstClr val="black"/>
                  </a:solidFill>
                </a:rPr>
                <a:t>2</a:t>
              </a:r>
              <a:endParaRPr lang="en-US" b="1" dirty="0">
                <a:solidFill>
                  <a:prstClr val="black"/>
                </a:solidFill>
              </a:endParaRPr>
            </a:p>
          </p:txBody>
        </p:sp>
        <p:sp>
          <p:nvSpPr>
            <p:cNvPr id="19" name="Left Arrow 18"/>
            <p:cNvSpPr/>
            <p:nvPr/>
          </p:nvSpPr>
          <p:spPr>
            <a:xfrm>
              <a:off x="4191000" y="5410200"/>
              <a:ext cx="762000" cy="457200"/>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solidFill>
                    <a:prstClr val="black"/>
                  </a:solidFill>
                </a:rPr>
                <a:t>4</a:t>
              </a:r>
              <a:endParaRPr lang="en-US" b="1" dirty="0">
                <a:solidFill>
                  <a:prstClr val="black"/>
                </a:solidFill>
              </a:endParaRPr>
            </a:p>
          </p:txBody>
        </p:sp>
        <p:sp>
          <p:nvSpPr>
            <p:cNvPr id="23" name="Right Arrow 22"/>
            <p:cNvSpPr/>
            <p:nvPr/>
          </p:nvSpPr>
          <p:spPr>
            <a:xfrm>
              <a:off x="1219200" y="5334000"/>
              <a:ext cx="1524000" cy="609600"/>
            </a:xfrm>
            <a:prstGeom prst="rightArrow">
              <a:avLst/>
            </a:prstGeom>
            <a:solidFill>
              <a:schemeClr val="bg1"/>
            </a:solidFill>
            <a:scene3d>
              <a:camera prst="orthographicFront">
                <a:rot lat="3000000" lon="1200000" rev="20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000" b="1" dirty="0" smtClean="0">
                  <a:solidFill>
                    <a:prstClr val="black"/>
                  </a:solidFill>
                </a:rPr>
                <a:t>6</a:t>
              </a:r>
              <a:endParaRPr lang="en-US" sz="2000" b="1" dirty="0">
                <a:solidFill>
                  <a:prstClr val="black"/>
                </a:solidFill>
              </a:endParaRPr>
            </a:p>
          </p:txBody>
        </p:sp>
        <p:sp>
          <p:nvSpPr>
            <p:cNvPr id="16" name="Right Arrow 15"/>
            <p:cNvSpPr/>
            <p:nvPr/>
          </p:nvSpPr>
          <p:spPr>
            <a:xfrm rot="565763">
              <a:off x="1979445" y="3919780"/>
              <a:ext cx="557970" cy="457200"/>
            </a:xfrm>
            <a:prstGeom prst="rightArrow">
              <a:avLst/>
            </a:prstGeom>
            <a:solidFill>
              <a:schemeClr val="bg1"/>
            </a:solidFill>
            <a:ln>
              <a:solidFill>
                <a:schemeClr val="tx2"/>
              </a:solidFill>
            </a:ln>
            <a:scene3d>
              <a:camera prst="orthographicFront">
                <a:rot lat="0" lon="0" rev="6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solidFill>
                    <a:prstClr val="black"/>
                  </a:solidFill>
                </a:rPr>
                <a:t>1</a:t>
              </a:r>
              <a:endParaRPr lang="en-US" b="1" dirty="0">
                <a:solidFill>
                  <a:prstClr val="black"/>
                </a:solidFill>
              </a:endParaRPr>
            </a:p>
          </p:txBody>
        </p:sp>
        <p:pic>
          <p:nvPicPr>
            <p:cNvPr id="22" name="Picture 21" descr="L:\Documents\Pictures\Al-'Umdah\Final\hajj_guide.jpg"/>
            <p:cNvPicPr/>
            <p:nvPr/>
          </p:nvPicPr>
          <p:blipFill>
            <a:blip r:embed="rId7" cstate="print"/>
            <a:srcRect l="16725" t="78475" r="41951"/>
            <a:stretch>
              <a:fillRect/>
            </a:stretch>
          </p:blipFill>
          <p:spPr bwMode="auto">
            <a:xfrm>
              <a:off x="7086600" y="2286000"/>
              <a:ext cx="1676400" cy="1143000"/>
            </a:xfrm>
            <a:prstGeom prst="rect">
              <a:avLst/>
            </a:prstGeom>
            <a:noFill/>
            <a:ln w="9525">
              <a:noFill/>
              <a:miter lim="800000"/>
              <a:headEnd/>
              <a:tailEnd/>
            </a:ln>
          </p:spPr>
        </p:pic>
        <p:sp>
          <p:nvSpPr>
            <p:cNvPr id="24" name="Left Arrow 23"/>
            <p:cNvSpPr/>
            <p:nvPr/>
          </p:nvSpPr>
          <p:spPr>
            <a:xfrm>
              <a:off x="1752600" y="6172200"/>
              <a:ext cx="838200" cy="381000"/>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b="1" dirty="0" smtClean="0">
                  <a:solidFill>
                    <a:prstClr val="black"/>
                  </a:solidFill>
                </a:rPr>
                <a:t>7</a:t>
              </a:r>
              <a:endParaRPr lang="en-US" b="1" dirty="0">
                <a:solidFill>
                  <a:prstClr val="black"/>
                </a:solidFill>
              </a:endParaRPr>
            </a:p>
          </p:txBody>
        </p:sp>
      </p:grpSp>
      <p:sp>
        <p:nvSpPr>
          <p:cNvPr id="21" name="Title 1"/>
          <p:cNvSpPr>
            <a:spLocks noGrp="1"/>
          </p:cNvSpPr>
          <p:nvPr>
            <p:ph type="title"/>
          </p:nvPr>
        </p:nvSpPr>
        <p:spPr>
          <a:xfrm>
            <a:off x="457200" y="0"/>
            <a:ext cx="8229600" cy="285728"/>
          </a:xfrm>
        </p:spPr>
        <p:txBody>
          <a:bodyPr/>
          <a:lstStyle/>
          <a:p>
            <a:r>
              <a:rPr lang="en-US" sz="2000" dirty="0" smtClean="0"/>
              <a:t>Courtesy of </a:t>
            </a:r>
            <a:r>
              <a:rPr lang="en-US" sz="2000" dirty="0" err="1" smtClean="0"/>
              <a:t>Salahuddeen</a:t>
            </a:r>
            <a:r>
              <a:rPr lang="en-US" sz="2000" dirty="0" smtClean="0"/>
              <a:t> as-</a:t>
            </a:r>
            <a:r>
              <a:rPr lang="en-US" sz="2000" dirty="0" err="1" smtClean="0"/>
              <a:t>Seeni</a:t>
            </a:r>
            <a:r>
              <a:rPr lang="en-US" sz="2000" dirty="0" smtClean="0"/>
              <a:t> SAA, 2</a:t>
            </a:r>
            <a:r>
              <a:rPr lang="en-US" sz="2000" baseline="30000" dirty="0" smtClean="0"/>
              <a:t>nd</a:t>
            </a:r>
            <a:r>
              <a:rPr lang="en-US" sz="2000" dirty="0" smtClean="0"/>
              <a:t> Year.</a:t>
            </a:r>
            <a:endParaRPr lang="en-US" sz="2000" dirty="0"/>
          </a:p>
        </p:txBody>
      </p:sp>
    </p:spTree>
    <p:extLst>
      <p:ext uri="{BB962C8B-B14F-4D97-AF65-F5344CB8AC3E}">
        <p14:creationId xmlns:p14="http://schemas.microsoft.com/office/powerpoint/2010/main" val="15184004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Documents\Pictures\Al-'Umdah\Final\hajj_guide.jpg"/>
          <p:cNvPicPr>
            <a:picLocks noGrp="1" noChangeAspect="1" noChangeArrowheads="1"/>
          </p:cNvPicPr>
          <p:nvPr>
            <p:ph sz="half" idx="1"/>
          </p:nvPr>
        </p:nvPicPr>
        <p:blipFill>
          <a:blip r:embed="rId3" cstate="print"/>
          <a:srcRect r="2842"/>
          <a:stretch>
            <a:fillRect/>
          </a:stretch>
        </p:blipFill>
        <p:spPr bwMode="auto">
          <a:xfrm>
            <a:off x="3886200" y="-152400"/>
            <a:ext cx="5334000" cy="7109072"/>
          </a:xfrm>
          <a:prstGeom prst="rect">
            <a:avLst/>
          </a:prstGeom>
          <a:noFill/>
        </p:spPr>
      </p:pic>
      <p:pic>
        <p:nvPicPr>
          <p:cNvPr id="6" name="Picture 5"/>
          <p:cNvPicPr/>
          <p:nvPr/>
        </p:nvPicPr>
        <p:blipFill>
          <a:blip r:embed="rId4" cstate="print"/>
          <a:srcRect t="45477" r="11864" b="747"/>
          <a:stretch>
            <a:fillRect/>
          </a:stretch>
        </p:blipFill>
        <p:spPr bwMode="auto">
          <a:xfrm>
            <a:off x="0" y="0"/>
            <a:ext cx="3886200" cy="6858000"/>
          </a:xfrm>
          <a:prstGeom prst="rect">
            <a:avLst/>
          </a:prstGeom>
          <a:noFill/>
          <a:ln w="9525">
            <a:noFill/>
            <a:miter lim="800000"/>
            <a:headEnd/>
            <a:tailEnd/>
          </a:ln>
        </p:spPr>
      </p:pic>
    </p:spTree>
    <p:extLst>
      <p:ext uri="{BB962C8B-B14F-4D97-AF65-F5344CB8AC3E}">
        <p14:creationId xmlns:p14="http://schemas.microsoft.com/office/powerpoint/2010/main" val="3432009820"/>
      </p:ext>
    </p:extLst>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357158" y="571480"/>
            <a:ext cx="8229600" cy="4219566"/>
          </a:xfrm>
        </p:spPr>
        <p:txBody>
          <a:bodyPr/>
          <a:lstStyle/>
          <a:p>
            <a:pPr algn="just" rtl="1"/>
            <a:r>
              <a:rPr lang="ar-SA" sz="2400" dirty="0" smtClean="0">
                <a:solidFill>
                  <a:srgbClr val="CC0000"/>
                </a:solidFill>
              </a:rPr>
              <a:t>وميقات أهل المدينة ذو الحليفة، وأهل الشام والمغرب ومصر الجحفة، واليمن يلملم، ولنجد قرن، وللمشرق ذات عرق</a:t>
            </a:r>
            <a:r>
              <a:rPr lang="ar-EG" sz="2400" dirty="0" smtClean="0">
                <a:solidFill>
                  <a:srgbClr val="CC0000"/>
                </a:solidFill>
              </a:rPr>
              <a:t>.</a:t>
            </a:r>
            <a:endParaRPr lang="en-US" sz="2400" dirty="0" smtClean="0">
              <a:solidFill>
                <a:srgbClr val="CC0000"/>
              </a:solidFill>
              <a:cs typeface="Arial" charset="0"/>
            </a:endParaRPr>
          </a:p>
          <a:p>
            <a:pPr algn="just"/>
            <a:r>
              <a:rPr lang="en-US" sz="2400" dirty="0" smtClean="0">
                <a:latin typeface="Book Antiqua" pitchFamily="18" charset="0"/>
                <a:cs typeface="Andalus" pitchFamily="2" charset="-78"/>
              </a:rPr>
              <a:t>The </a:t>
            </a:r>
            <a:r>
              <a:rPr lang="en-US" sz="2400" dirty="0" err="1" smtClean="0">
                <a:latin typeface="Book Antiqua" pitchFamily="18" charset="0"/>
                <a:cs typeface="Andalus" pitchFamily="2" charset="-78"/>
              </a:rPr>
              <a:t>Meeqat</a:t>
            </a:r>
            <a:r>
              <a:rPr lang="en-US" sz="2400" dirty="0" smtClean="0">
                <a:latin typeface="Book Antiqua" pitchFamily="18" charset="0"/>
                <a:cs typeface="Andalus" pitchFamily="2" charset="-78"/>
              </a:rPr>
              <a:t>  (ihram site) of:</a:t>
            </a:r>
          </a:p>
          <a:p>
            <a:pPr marL="914400" indent="-457200" algn="just">
              <a:buFont typeface="+mj-lt"/>
              <a:buAutoNum type="arabicPeriod"/>
            </a:pPr>
            <a:r>
              <a:rPr lang="en-US" sz="2400" dirty="0" smtClean="0">
                <a:latin typeface="Book Antiqua" pitchFamily="18" charset="0"/>
                <a:cs typeface="Andalus" pitchFamily="2" charset="-78"/>
              </a:rPr>
              <a:t>the people of </a:t>
            </a:r>
            <a:r>
              <a:rPr lang="en-US" sz="2400" dirty="0" smtClean="0">
                <a:solidFill>
                  <a:schemeClr val="accent6">
                    <a:lumMod val="75000"/>
                  </a:schemeClr>
                </a:solidFill>
                <a:latin typeface="Book Antiqua" pitchFamily="18" charset="0"/>
                <a:cs typeface="Andalus" pitchFamily="2" charset="-78"/>
              </a:rPr>
              <a:t>al-</a:t>
            </a:r>
            <a:r>
              <a:rPr lang="en-US" sz="2400" dirty="0" err="1" smtClean="0">
                <a:solidFill>
                  <a:schemeClr val="accent6">
                    <a:lumMod val="75000"/>
                  </a:schemeClr>
                </a:solidFill>
                <a:latin typeface="Book Antiqua" pitchFamily="18" charset="0"/>
                <a:cs typeface="Andalus" pitchFamily="2" charset="-78"/>
              </a:rPr>
              <a:t>Madeenah</a:t>
            </a:r>
            <a:r>
              <a:rPr lang="en-US" sz="2400" dirty="0" smtClean="0">
                <a:latin typeface="Book Antiqua" pitchFamily="18" charset="0"/>
                <a:cs typeface="Andalus" pitchFamily="2" charset="-78"/>
              </a:rPr>
              <a:t> is </a:t>
            </a:r>
            <a:r>
              <a:rPr lang="en-US" sz="2400" dirty="0" err="1" smtClean="0">
                <a:solidFill>
                  <a:srgbClr val="0070C0"/>
                </a:solidFill>
                <a:latin typeface="Book Antiqua" pitchFamily="18" charset="0"/>
                <a:cs typeface="Andalus" pitchFamily="2" charset="-78"/>
              </a:rPr>
              <a:t>Dhul-Hulayfah</a:t>
            </a:r>
            <a:r>
              <a:rPr lang="en-US" sz="2400" dirty="0" smtClean="0">
                <a:latin typeface="Book Antiqua" pitchFamily="18" charset="0"/>
                <a:cs typeface="Andalus" pitchFamily="2" charset="-78"/>
              </a:rPr>
              <a:t> and</a:t>
            </a:r>
          </a:p>
          <a:p>
            <a:pPr marL="914400" indent="-457200" algn="just">
              <a:buFont typeface="+mj-lt"/>
              <a:buAutoNum type="arabicPeriod"/>
            </a:pPr>
            <a:r>
              <a:rPr lang="en-US" sz="2400" dirty="0" smtClean="0">
                <a:latin typeface="Book Antiqua" pitchFamily="18" charset="0"/>
                <a:cs typeface="Andalus" pitchFamily="2" charset="-78"/>
              </a:rPr>
              <a:t>for the people of </a:t>
            </a:r>
            <a:r>
              <a:rPr lang="en-US" sz="2400" dirty="0" smtClean="0">
                <a:solidFill>
                  <a:schemeClr val="accent6">
                    <a:lumMod val="75000"/>
                  </a:schemeClr>
                </a:solidFill>
                <a:latin typeface="Book Antiqua" pitchFamily="18" charset="0"/>
                <a:cs typeface="Andalus" pitchFamily="2" charset="-78"/>
              </a:rPr>
              <a:t>ash-Sham</a:t>
            </a:r>
            <a:r>
              <a:rPr lang="en-US" sz="2400" dirty="0" smtClean="0">
                <a:latin typeface="Book Antiqua" pitchFamily="18" charset="0"/>
                <a:cs typeface="Andalus" pitchFamily="2" charset="-78"/>
              </a:rPr>
              <a:t> , </a:t>
            </a:r>
            <a:r>
              <a:rPr lang="en-US" sz="2400" dirty="0" smtClean="0">
                <a:solidFill>
                  <a:schemeClr val="accent6">
                    <a:lumMod val="75000"/>
                  </a:schemeClr>
                </a:solidFill>
                <a:latin typeface="Book Antiqua" pitchFamily="18" charset="0"/>
                <a:cs typeface="Andalus" pitchFamily="2" charset="-78"/>
              </a:rPr>
              <a:t>al-</a:t>
            </a:r>
            <a:r>
              <a:rPr lang="en-US" sz="2400" dirty="0" err="1" smtClean="0">
                <a:solidFill>
                  <a:schemeClr val="accent6">
                    <a:lumMod val="75000"/>
                  </a:schemeClr>
                </a:solidFill>
                <a:latin typeface="Book Antiqua" pitchFamily="18" charset="0"/>
                <a:cs typeface="Andalus" pitchFamily="2" charset="-78"/>
              </a:rPr>
              <a:t>Maghrib</a:t>
            </a:r>
            <a:r>
              <a:rPr lang="en-US" sz="2400" dirty="0" smtClean="0">
                <a:latin typeface="Book Antiqua" pitchFamily="18" charset="0"/>
                <a:cs typeface="Andalus" pitchFamily="2" charset="-78"/>
              </a:rPr>
              <a:t>  and </a:t>
            </a:r>
            <a:r>
              <a:rPr lang="en-US" sz="2400" dirty="0" smtClean="0">
                <a:solidFill>
                  <a:schemeClr val="accent6">
                    <a:lumMod val="75000"/>
                  </a:schemeClr>
                </a:solidFill>
                <a:latin typeface="Book Antiqua" pitchFamily="18" charset="0"/>
                <a:cs typeface="Andalus" pitchFamily="2" charset="-78"/>
              </a:rPr>
              <a:t>Egypt</a:t>
            </a:r>
            <a:r>
              <a:rPr lang="en-US" sz="2400" dirty="0" smtClean="0">
                <a:latin typeface="Book Antiqua" pitchFamily="18" charset="0"/>
                <a:cs typeface="Andalus" pitchFamily="2" charset="-78"/>
              </a:rPr>
              <a:t> is </a:t>
            </a:r>
            <a:r>
              <a:rPr lang="en-US" sz="2400" dirty="0" smtClean="0">
                <a:solidFill>
                  <a:srgbClr val="0070C0"/>
                </a:solidFill>
                <a:latin typeface="Book Antiqua" pitchFamily="18" charset="0"/>
                <a:cs typeface="Andalus" pitchFamily="2" charset="-78"/>
              </a:rPr>
              <a:t>al-</a:t>
            </a:r>
            <a:r>
              <a:rPr lang="en-US" sz="2400" dirty="0" err="1" smtClean="0">
                <a:solidFill>
                  <a:srgbClr val="0070C0"/>
                </a:solidFill>
                <a:latin typeface="Book Antiqua" pitchFamily="18" charset="0"/>
                <a:cs typeface="Andalus" pitchFamily="2" charset="-78"/>
              </a:rPr>
              <a:t>Juhfah</a:t>
            </a:r>
            <a:r>
              <a:rPr lang="en-US" sz="2400" dirty="0" smtClean="0">
                <a:latin typeface="Book Antiqua" pitchFamily="18" charset="0"/>
                <a:cs typeface="Andalus" pitchFamily="2" charset="-78"/>
              </a:rPr>
              <a:t> and </a:t>
            </a:r>
          </a:p>
          <a:p>
            <a:pPr marL="914400" indent="-457200" algn="just">
              <a:buFont typeface="+mj-lt"/>
              <a:buAutoNum type="arabicPeriod"/>
            </a:pPr>
            <a:r>
              <a:rPr lang="en-US" sz="2400" dirty="0" smtClean="0">
                <a:latin typeface="Book Antiqua" pitchFamily="18" charset="0"/>
                <a:cs typeface="Andalus" pitchFamily="2" charset="-78"/>
              </a:rPr>
              <a:t>for </a:t>
            </a:r>
            <a:r>
              <a:rPr lang="en-US" sz="2400" dirty="0" smtClean="0">
                <a:solidFill>
                  <a:schemeClr val="accent6">
                    <a:lumMod val="75000"/>
                  </a:schemeClr>
                </a:solidFill>
                <a:latin typeface="Book Antiqua" pitchFamily="18" charset="0"/>
                <a:cs typeface="Andalus" pitchFamily="2" charset="-78"/>
              </a:rPr>
              <a:t>Yemen</a:t>
            </a:r>
            <a:r>
              <a:rPr lang="en-US" sz="2400" dirty="0" smtClean="0">
                <a:latin typeface="Book Antiqua" pitchFamily="18" charset="0"/>
                <a:cs typeface="Andalus" pitchFamily="2" charset="-78"/>
              </a:rPr>
              <a:t> </a:t>
            </a:r>
            <a:r>
              <a:rPr lang="en-US" sz="2400" dirty="0" err="1" smtClean="0">
                <a:solidFill>
                  <a:srgbClr val="0070C0"/>
                </a:solidFill>
                <a:latin typeface="Book Antiqua" pitchFamily="18" charset="0"/>
                <a:cs typeface="Andalus" pitchFamily="2" charset="-78"/>
              </a:rPr>
              <a:t>Yalamlam</a:t>
            </a:r>
            <a:r>
              <a:rPr lang="en-US" sz="2400" dirty="0" smtClean="0">
                <a:latin typeface="Book Antiqua" pitchFamily="18" charset="0"/>
                <a:cs typeface="Andalus" pitchFamily="2" charset="-78"/>
              </a:rPr>
              <a:t> and </a:t>
            </a:r>
          </a:p>
          <a:p>
            <a:pPr marL="914400" indent="-457200" algn="just">
              <a:buFont typeface="+mj-lt"/>
              <a:buAutoNum type="arabicPeriod"/>
            </a:pPr>
            <a:r>
              <a:rPr lang="en-US" sz="2400" dirty="0" smtClean="0">
                <a:latin typeface="Book Antiqua" pitchFamily="18" charset="0"/>
                <a:cs typeface="Andalus" pitchFamily="2" charset="-78"/>
              </a:rPr>
              <a:t>for </a:t>
            </a:r>
            <a:r>
              <a:rPr lang="en-US" sz="2400" dirty="0" smtClean="0">
                <a:solidFill>
                  <a:schemeClr val="accent6">
                    <a:lumMod val="75000"/>
                  </a:schemeClr>
                </a:solidFill>
                <a:latin typeface="Book Antiqua" pitchFamily="18" charset="0"/>
                <a:cs typeface="Andalus" pitchFamily="2" charset="-78"/>
              </a:rPr>
              <a:t>Najd</a:t>
            </a:r>
            <a:r>
              <a:rPr lang="en-US" sz="2400" dirty="0" smtClean="0">
                <a:latin typeface="Book Antiqua" pitchFamily="18" charset="0"/>
                <a:cs typeface="Andalus" pitchFamily="2" charset="-78"/>
              </a:rPr>
              <a:t> </a:t>
            </a:r>
            <a:r>
              <a:rPr lang="en-US" sz="2400" dirty="0" err="1" smtClean="0">
                <a:solidFill>
                  <a:srgbClr val="0070C0"/>
                </a:solidFill>
                <a:latin typeface="Book Antiqua" pitchFamily="18" charset="0"/>
                <a:cs typeface="Andalus" pitchFamily="2" charset="-78"/>
              </a:rPr>
              <a:t>Qarn</a:t>
            </a:r>
            <a:r>
              <a:rPr lang="en-US" sz="2400" dirty="0" smtClean="0">
                <a:latin typeface="Book Antiqua" pitchFamily="18" charset="0"/>
                <a:cs typeface="Andalus" pitchFamily="2" charset="-78"/>
              </a:rPr>
              <a:t> and </a:t>
            </a:r>
          </a:p>
          <a:p>
            <a:pPr marL="914400" indent="-457200" algn="just">
              <a:buFont typeface="+mj-lt"/>
              <a:buAutoNum type="arabicPeriod"/>
            </a:pPr>
            <a:r>
              <a:rPr lang="en-US" sz="2400" dirty="0" smtClean="0">
                <a:latin typeface="Book Antiqua" pitchFamily="18" charset="0"/>
                <a:cs typeface="Andalus" pitchFamily="2" charset="-78"/>
              </a:rPr>
              <a:t>for the </a:t>
            </a:r>
            <a:r>
              <a:rPr lang="en-US" sz="2400" dirty="0" err="1" smtClean="0">
                <a:solidFill>
                  <a:schemeClr val="accent6">
                    <a:lumMod val="75000"/>
                  </a:schemeClr>
                </a:solidFill>
                <a:latin typeface="Book Antiqua" pitchFamily="18" charset="0"/>
                <a:cs typeface="Andalus" pitchFamily="2" charset="-78"/>
              </a:rPr>
              <a:t>Mashriq</a:t>
            </a:r>
            <a:r>
              <a:rPr lang="en-US" sz="2400" dirty="0" smtClean="0">
                <a:latin typeface="Book Antiqua" pitchFamily="18" charset="0"/>
                <a:cs typeface="Andalus" pitchFamily="2" charset="-78"/>
              </a:rPr>
              <a:t> , </a:t>
            </a:r>
            <a:r>
              <a:rPr lang="en-US" sz="2400" dirty="0" err="1" smtClean="0">
                <a:solidFill>
                  <a:srgbClr val="0070C0"/>
                </a:solidFill>
                <a:latin typeface="Book Antiqua" pitchFamily="18" charset="0"/>
                <a:cs typeface="Andalus" pitchFamily="2" charset="-78"/>
              </a:rPr>
              <a:t>Dhat-‘Irq</a:t>
            </a:r>
            <a:endParaRPr lang="en-US" sz="2400" dirty="0" smtClean="0">
              <a:solidFill>
                <a:srgbClr val="0070C0"/>
              </a:solidFill>
              <a:latin typeface="Book Antiqua" pitchFamily="18" charset="0"/>
              <a:cs typeface="Andalus" pitchFamily="2" charset="-78"/>
            </a:endParaRPr>
          </a:p>
        </p:txBody>
      </p:sp>
      <p:pic>
        <p:nvPicPr>
          <p:cNvPr id="3" name="Picture 2" descr="C:\Users\Roger\Pictures\FIVE MEEQATS.gif"/>
          <p:cNvPicPr>
            <a:picLocks noChangeAspect="1" noChangeArrowheads="1"/>
          </p:cNvPicPr>
          <p:nvPr/>
        </p:nvPicPr>
        <p:blipFill>
          <a:blip r:embed="rId3" cstate="print"/>
          <a:stretch>
            <a:fillRect/>
          </a:stretch>
        </p:blipFill>
        <p:spPr bwMode="auto">
          <a:xfrm>
            <a:off x="5572132" y="2896463"/>
            <a:ext cx="3571900" cy="3961561"/>
          </a:xfrm>
          <a:prstGeom prst="rect">
            <a:avLst/>
          </a:prstGeom>
          <a:noFill/>
          <a:ln w="9525">
            <a:noFill/>
            <a:miter lim="800000"/>
            <a:headEnd/>
            <a:tailEnd/>
          </a:ln>
        </p:spPr>
      </p:pic>
    </p:spTree>
    <p:extLst>
      <p:ext uri="{BB962C8B-B14F-4D97-AF65-F5344CB8AC3E}">
        <p14:creationId xmlns:p14="http://schemas.microsoft.com/office/powerpoint/2010/main" val="24137046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142844" y="428604"/>
            <a:ext cx="8858312" cy="6429420"/>
          </a:xfrm>
        </p:spPr>
        <p:txBody>
          <a:bodyPr/>
          <a:lstStyle/>
          <a:p>
            <a:pPr algn="r" rtl="1"/>
            <a:r>
              <a:rPr lang="ar-SA" sz="2400" dirty="0" smtClean="0">
                <a:solidFill>
                  <a:srgbClr val="CC0000"/>
                </a:solidFill>
              </a:rPr>
              <a:t>فهذه المواقيت لأهلها، ولكل من يمر عليها</a:t>
            </a:r>
            <a:endParaRPr lang="ar-EG" sz="2400" dirty="0" smtClean="0">
              <a:solidFill>
                <a:srgbClr val="CC0000"/>
              </a:solidFill>
            </a:endParaRPr>
          </a:p>
          <a:p>
            <a:pPr algn="just"/>
            <a:r>
              <a:rPr lang="en-US" sz="2400" dirty="0" smtClean="0">
                <a:latin typeface="Book Antiqua" pitchFamily="18" charset="0"/>
                <a:cs typeface="Andalus" pitchFamily="2" charset="-78"/>
              </a:rPr>
              <a:t>Those are the </a:t>
            </a:r>
            <a:r>
              <a:rPr lang="en-US" sz="2400" dirty="0" err="1" smtClean="0">
                <a:latin typeface="Book Antiqua" pitchFamily="18" charset="0"/>
                <a:cs typeface="Andalus" pitchFamily="2" charset="-78"/>
              </a:rPr>
              <a:t>meeqats</a:t>
            </a:r>
            <a:r>
              <a:rPr lang="en-US" sz="2400" dirty="0" smtClean="0">
                <a:latin typeface="Book Antiqua" pitchFamily="18" charset="0"/>
                <a:cs typeface="Andalus" pitchFamily="2" charset="-78"/>
              </a:rPr>
              <a:t> for the people who live at them and those who cross through/by them.</a:t>
            </a:r>
          </a:p>
          <a:p>
            <a:pPr algn="just"/>
            <a:endParaRPr lang="en-US" sz="2400" dirty="0" smtClean="0">
              <a:solidFill>
                <a:srgbClr val="CC0000"/>
              </a:solidFill>
            </a:endParaRPr>
          </a:p>
          <a:p>
            <a:pPr algn="just" rtl="1"/>
            <a:r>
              <a:rPr lang="ar-SA" sz="2400" dirty="0" smtClean="0">
                <a:solidFill>
                  <a:srgbClr val="CC0000"/>
                </a:solidFill>
              </a:rPr>
              <a:t>ومن منزله دون الميقات فميقاته من منزله حتى أهل مكة يهلون منها لحجهم ويهلون للعمرة من أدنى الحل</a:t>
            </a:r>
            <a:r>
              <a:rPr lang="ar-EG" sz="2400" dirty="0" smtClean="0">
                <a:solidFill>
                  <a:srgbClr val="CC0000"/>
                </a:solidFill>
              </a:rPr>
              <a:t>.</a:t>
            </a:r>
          </a:p>
          <a:p>
            <a:pPr algn="just"/>
            <a:r>
              <a:rPr lang="en-US" sz="2400" dirty="0" smtClean="0">
                <a:latin typeface="Book Antiqua" pitchFamily="18" charset="0"/>
                <a:ea typeface="Times New Roman" pitchFamily="18" charset="0"/>
                <a:cs typeface="Andalus" pitchFamily="2" charset="-78"/>
              </a:rPr>
              <a:t>One whose </a:t>
            </a:r>
            <a:r>
              <a:rPr lang="en-US" sz="2400" dirty="0" smtClean="0">
                <a:solidFill>
                  <a:schemeClr val="accent6">
                    <a:lumMod val="75000"/>
                  </a:schemeClr>
                </a:solidFill>
                <a:latin typeface="Book Antiqua" pitchFamily="18" charset="0"/>
                <a:ea typeface="Times New Roman" pitchFamily="18" charset="0"/>
                <a:cs typeface="Andalus" pitchFamily="2" charset="-78"/>
              </a:rPr>
              <a:t>house</a:t>
            </a:r>
            <a:r>
              <a:rPr lang="en-US" sz="2400" dirty="0" smtClean="0">
                <a:latin typeface="Book Antiqua" pitchFamily="18" charset="0"/>
                <a:ea typeface="Times New Roman" pitchFamily="18" charset="0"/>
                <a:cs typeface="Andalus" pitchFamily="2" charset="-78"/>
              </a:rPr>
              <a:t> is </a:t>
            </a:r>
            <a:r>
              <a:rPr lang="en-US" sz="2400" dirty="0" smtClean="0">
                <a:solidFill>
                  <a:schemeClr val="accent6">
                    <a:lumMod val="75000"/>
                  </a:schemeClr>
                </a:solidFill>
                <a:latin typeface="Book Antiqua" pitchFamily="18" charset="0"/>
                <a:ea typeface="Times New Roman" pitchFamily="18" charset="0"/>
                <a:cs typeface="Andalus" pitchFamily="2" charset="-78"/>
              </a:rPr>
              <a:t>closer</a:t>
            </a:r>
            <a:r>
              <a:rPr lang="en-US" sz="2400" dirty="0" smtClean="0">
                <a:latin typeface="Book Antiqua" pitchFamily="18" charset="0"/>
                <a:ea typeface="Times New Roman" pitchFamily="18" charset="0"/>
                <a:cs typeface="Andalus" pitchFamily="2" charset="-78"/>
              </a:rPr>
              <a:t> [to </a:t>
            </a:r>
            <a:r>
              <a:rPr lang="en-US" sz="2400" dirty="0" err="1" smtClean="0">
                <a:latin typeface="Book Antiqua" pitchFamily="18" charset="0"/>
                <a:ea typeface="Times New Roman" pitchFamily="18" charset="0"/>
                <a:cs typeface="Andalus" pitchFamily="2" charset="-78"/>
              </a:rPr>
              <a:t>Maccah</a:t>
            </a:r>
            <a:r>
              <a:rPr lang="en-US" sz="2400" dirty="0" smtClean="0">
                <a:latin typeface="Book Antiqua" pitchFamily="18" charset="0"/>
                <a:ea typeface="Times New Roman" pitchFamily="18" charset="0"/>
                <a:cs typeface="Andalus" pitchFamily="2" charset="-78"/>
              </a:rPr>
              <a:t>] </a:t>
            </a:r>
            <a:r>
              <a:rPr lang="en-US" sz="2400" dirty="0" smtClean="0">
                <a:solidFill>
                  <a:schemeClr val="accent6">
                    <a:lumMod val="75000"/>
                  </a:schemeClr>
                </a:solidFill>
                <a:latin typeface="Book Antiqua" pitchFamily="18" charset="0"/>
                <a:ea typeface="Times New Roman" pitchFamily="18" charset="0"/>
                <a:cs typeface="Andalus" pitchFamily="2" charset="-78"/>
              </a:rPr>
              <a:t>than</a:t>
            </a:r>
            <a:r>
              <a:rPr lang="en-US" sz="2400" dirty="0" smtClean="0">
                <a:latin typeface="Book Antiqua" pitchFamily="18" charset="0"/>
                <a:ea typeface="Times New Roman" pitchFamily="18" charset="0"/>
                <a:cs typeface="Andalus" pitchFamily="2" charset="-78"/>
              </a:rPr>
              <a:t> </a:t>
            </a:r>
            <a:r>
              <a:rPr lang="en-US" sz="2400" dirty="0" smtClean="0">
                <a:solidFill>
                  <a:schemeClr val="accent6">
                    <a:lumMod val="75000"/>
                  </a:schemeClr>
                </a:solidFill>
                <a:latin typeface="Book Antiqua" pitchFamily="18" charset="0"/>
                <a:ea typeface="Times New Roman" pitchFamily="18" charset="0"/>
                <a:cs typeface="Andalus" pitchFamily="2" charset="-78"/>
              </a:rPr>
              <a:t>al-</a:t>
            </a:r>
            <a:r>
              <a:rPr lang="en-US" sz="2400" dirty="0" err="1" smtClean="0">
                <a:solidFill>
                  <a:schemeClr val="accent6">
                    <a:lumMod val="75000"/>
                  </a:schemeClr>
                </a:solidFill>
                <a:latin typeface="Book Antiqua" pitchFamily="18" charset="0"/>
                <a:ea typeface="Times New Roman" pitchFamily="18" charset="0"/>
                <a:cs typeface="Andalus" pitchFamily="2" charset="-78"/>
              </a:rPr>
              <a:t>meeqat</a:t>
            </a:r>
            <a:r>
              <a:rPr lang="en-US" sz="2400" dirty="0" smtClean="0">
                <a:latin typeface="Book Antiqua" pitchFamily="18" charset="0"/>
                <a:ea typeface="Times New Roman" pitchFamily="18" charset="0"/>
                <a:cs typeface="Andalus" pitchFamily="2" charset="-78"/>
              </a:rPr>
              <a:t>, his </a:t>
            </a:r>
            <a:r>
              <a:rPr lang="en-US" sz="2400" dirty="0" err="1" smtClean="0">
                <a:solidFill>
                  <a:schemeClr val="accent6">
                    <a:lumMod val="75000"/>
                  </a:schemeClr>
                </a:solidFill>
                <a:latin typeface="Book Antiqua" pitchFamily="18" charset="0"/>
                <a:ea typeface="Times New Roman" pitchFamily="18" charset="0"/>
                <a:cs typeface="Andalus" pitchFamily="2" charset="-78"/>
              </a:rPr>
              <a:t>meeqat</a:t>
            </a:r>
            <a:r>
              <a:rPr lang="en-US" sz="2400" dirty="0" smtClean="0">
                <a:latin typeface="Book Antiqua" pitchFamily="18" charset="0"/>
                <a:ea typeface="Times New Roman" pitchFamily="18" charset="0"/>
                <a:cs typeface="Andalus" pitchFamily="2" charset="-78"/>
              </a:rPr>
              <a:t> is his </a:t>
            </a:r>
            <a:r>
              <a:rPr lang="en-US" sz="2400" dirty="0" smtClean="0">
                <a:solidFill>
                  <a:schemeClr val="accent6">
                    <a:lumMod val="75000"/>
                  </a:schemeClr>
                </a:solidFill>
                <a:latin typeface="Book Antiqua" pitchFamily="18" charset="0"/>
                <a:ea typeface="Times New Roman" pitchFamily="18" charset="0"/>
                <a:cs typeface="Andalus" pitchFamily="2" charset="-78"/>
              </a:rPr>
              <a:t>own home</a:t>
            </a:r>
            <a:r>
              <a:rPr lang="en-US" sz="2400" dirty="0" smtClean="0">
                <a:latin typeface="Book Antiqua" pitchFamily="18" charset="0"/>
                <a:ea typeface="Times New Roman" pitchFamily="18" charset="0"/>
                <a:cs typeface="Andalus" pitchFamily="2" charset="-78"/>
              </a:rPr>
              <a:t>, including the </a:t>
            </a:r>
            <a:r>
              <a:rPr lang="en-US" sz="2400" dirty="0" smtClean="0">
                <a:solidFill>
                  <a:schemeClr val="accent6">
                    <a:lumMod val="75000"/>
                  </a:schemeClr>
                </a:solidFill>
                <a:latin typeface="Book Antiqua" pitchFamily="18" charset="0"/>
                <a:ea typeface="Times New Roman" pitchFamily="18" charset="0"/>
                <a:cs typeface="Andalus" pitchFamily="2" charset="-78"/>
              </a:rPr>
              <a:t>people of </a:t>
            </a:r>
            <a:r>
              <a:rPr lang="en-US" sz="2400" dirty="0" err="1" smtClean="0">
                <a:solidFill>
                  <a:schemeClr val="accent6">
                    <a:lumMod val="75000"/>
                  </a:schemeClr>
                </a:solidFill>
                <a:latin typeface="Book Antiqua" pitchFamily="18" charset="0"/>
                <a:ea typeface="Times New Roman" pitchFamily="18" charset="0"/>
                <a:cs typeface="Andalus" pitchFamily="2" charset="-78"/>
              </a:rPr>
              <a:t>Maccah</a:t>
            </a:r>
            <a:r>
              <a:rPr lang="en-US" sz="2400" dirty="0" smtClean="0">
                <a:latin typeface="Book Antiqua" pitchFamily="18" charset="0"/>
                <a:ea typeface="Times New Roman" pitchFamily="18" charset="0"/>
                <a:cs typeface="Andalus" pitchFamily="2" charset="-78"/>
              </a:rPr>
              <a:t>. </a:t>
            </a:r>
          </a:p>
          <a:p>
            <a:pPr algn="just"/>
            <a:r>
              <a:rPr lang="en-US" sz="2400" dirty="0" smtClean="0"/>
              <a:t>Yet, </a:t>
            </a:r>
            <a:r>
              <a:rPr lang="en-US" sz="2400" dirty="0" smtClean="0">
                <a:solidFill>
                  <a:schemeClr val="accent6">
                    <a:lumMod val="75000"/>
                  </a:schemeClr>
                </a:solidFill>
              </a:rPr>
              <a:t>for </a:t>
            </a:r>
            <a:r>
              <a:rPr lang="en-US" sz="2400" i="1" dirty="0" smtClean="0">
                <a:solidFill>
                  <a:schemeClr val="accent6">
                    <a:lumMod val="75000"/>
                  </a:schemeClr>
                </a:solidFill>
              </a:rPr>
              <a:t>'</a:t>
            </a:r>
            <a:r>
              <a:rPr lang="en-US" sz="2400" i="1" dirty="0" err="1" smtClean="0">
                <a:solidFill>
                  <a:schemeClr val="accent6">
                    <a:lumMod val="75000"/>
                  </a:schemeClr>
                </a:solidFill>
              </a:rPr>
              <a:t>Umrah</a:t>
            </a:r>
            <a:r>
              <a:rPr lang="en-US" sz="2400" dirty="0" smtClean="0"/>
              <a:t>, they enter into </a:t>
            </a:r>
            <a:r>
              <a:rPr lang="en-US" sz="2400" i="1" dirty="0" smtClean="0"/>
              <a:t>ihram</a:t>
            </a:r>
            <a:r>
              <a:rPr lang="en-US" sz="2400" dirty="0" smtClean="0"/>
              <a:t> from the cl</a:t>
            </a:r>
            <a:r>
              <a:rPr lang="en-US" sz="2400" dirty="0" smtClean="0">
                <a:solidFill>
                  <a:schemeClr val="accent6">
                    <a:lumMod val="75000"/>
                  </a:schemeClr>
                </a:solidFill>
              </a:rPr>
              <a:t>osest place outside the sacred land </a:t>
            </a:r>
            <a:r>
              <a:rPr lang="en-US" sz="2400" dirty="0" smtClean="0"/>
              <a:t>(</a:t>
            </a:r>
            <a:r>
              <a:rPr lang="en-US" sz="2400" i="1" dirty="0" smtClean="0"/>
              <a:t>haram</a:t>
            </a:r>
            <a:r>
              <a:rPr lang="en-US" sz="2400" dirty="0" smtClean="0"/>
              <a:t>)</a:t>
            </a:r>
            <a:r>
              <a:rPr lang="en-US" sz="2400" dirty="0" smtClean="0">
                <a:latin typeface="Book Antiqua" pitchFamily="18" charset="0"/>
                <a:ea typeface="Times New Roman" pitchFamily="18" charset="0"/>
                <a:cs typeface="Andalus" pitchFamily="2" charset="-78"/>
              </a:rPr>
              <a:t>.</a:t>
            </a:r>
          </a:p>
          <a:p>
            <a:pPr algn="just">
              <a:buNone/>
            </a:pPr>
            <a:endParaRPr lang="en-US" sz="2400" dirty="0" smtClean="0">
              <a:latin typeface="Book Antiqua" pitchFamily="18" charset="0"/>
              <a:ea typeface="Times New Roman" pitchFamily="18" charset="0"/>
              <a:cs typeface="Andalus" pitchFamily="2" charset="-78"/>
            </a:endParaRPr>
          </a:p>
          <a:p>
            <a:pPr algn="just" rtl="1"/>
            <a:r>
              <a:rPr lang="ar-SA" sz="2400" dirty="0" smtClean="0">
                <a:solidFill>
                  <a:srgbClr val="CC0000"/>
                </a:solidFill>
              </a:rPr>
              <a:t>ومن لم يكن طريقه على ميقات فميقاته حذو أقربها إليه</a:t>
            </a:r>
            <a:r>
              <a:rPr lang="ar-EG" sz="2400" dirty="0" smtClean="0">
                <a:solidFill>
                  <a:srgbClr val="CC0000"/>
                </a:solidFill>
              </a:rPr>
              <a:t>.</a:t>
            </a:r>
          </a:p>
          <a:p>
            <a:pPr algn="just"/>
            <a:r>
              <a:rPr lang="en-US" sz="2400" dirty="0" smtClean="0">
                <a:latin typeface="Book Antiqua" pitchFamily="18" charset="0"/>
                <a:cs typeface="Andalus" pitchFamily="2" charset="-78"/>
              </a:rPr>
              <a:t>And he whose </a:t>
            </a:r>
            <a:r>
              <a:rPr lang="en-US" sz="2400" dirty="0" smtClean="0">
                <a:solidFill>
                  <a:schemeClr val="accent6">
                    <a:lumMod val="75000"/>
                  </a:schemeClr>
                </a:solidFill>
                <a:latin typeface="Book Antiqua" pitchFamily="18" charset="0"/>
                <a:cs typeface="Andalus" pitchFamily="2" charset="-78"/>
              </a:rPr>
              <a:t>way</a:t>
            </a:r>
            <a:r>
              <a:rPr lang="en-US" sz="2400" dirty="0" smtClean="0">
                <a:latin typeface="Book Antiqua" pitchFamily="18" charset="0"/>
                <a:cs typeface="Andalus" pitchFamily="2" charset="-78"/>
              </a:rPr>
              <a:t> does </a:t>
            </a:r>
            <a:r>
              <a:rPr lang="en-US" sz="2400" dirty="0" smtClean="0">
                <a:solidFill>
                  <a:schemeClr val="accent6">
                    <a:lumMod val="75000"/>
                  </a:schemeClr>
                </a:solidFill>
                <a:latin typeface="Book Antiqua" pitchFamily="18" charset="0"/>
                <a:cs typeface="Andalus" pitchFamily="2" charset="-78"/>
              </a:rPr>
              <a:t>not pass by a </a:t>
            </a:r>
            <a:r>
              <a:rPr lang="en-US" sz="2400" dirty="0" err="1" smtClean="0">
                <a:solidFill>
                  <a:schemeClr val="accent6">
                    <a:lumMod val="75000"/>
                  </a:schemeClr>
                </a:solidFill>
                <a:latin typeface="Book Antiqua" pitchFamily="18" charset="0"/>
                <a:cs typeface="Andalus" pitchFamily="2" charset="-78"/>
              </a:rPr>
              <a:t>meeqat</a:t>
            </a:r>
            <a:r>
              <a:rPr lang="en-US" sz="2400" dirty="0" smtClean="0">
                <a:latin typeface="Book Antiqua" pitchFamily="18" charset="0"/>
                <a:cs typeface="Andalus" pitchFamily="2" charset="-78"/>
              </a:rPr>
              <a:t>, his </a:t>
            </a:r>
            <a:r>
              <a:rPr lang="en-US" sz="2400" dirty="0" err="1" smtClean="0">
                <a:latin typeface="Book Antiqua" pitchFamily="18" charset="0"/>
                <a:cs typeface="Andalus" pitchFamily="2" charset="-78"/>
              </a:rPr>
              <a:t>meeqat</a:t>
            </a:r>
            <a:r>
              <a:rPr lang="en-US" sz="2400" dirty="0" smtClean="0">
                <a:latin typeface="Book Antiqua" pitchFamily="18" charset="0"/>
                <a:cs typeface="Andalus" pitchFamily="2" charset="-78"/>
              </a:rPr>
              <a:t> would be </a:t>
            </a:r>
            <a:r>
              <a:rPr lang="en-US" sz="2400" dirty="0" smtClean="0">
                <a:solidFill>
                  <a:schemeClr val="accent6">
                    <a:lumMod val="75000"/>
                  </a:schemeClr>
                </a:solidFill>
                <a:latin typeface="Book Antiqua" pitchFamily="18" charset="0"/>
                <a:cs typeface="Andalus" pitchFamily="2" charset="-78"/>
              </a:rPr>
              <a:t>parallel</a:t>
            </a:r>
            <a:r>
              <a:rPr lang="en-US" sz="2400" dirty="0" smtClean="0">
                <a:latin typeface="Book Antiqua" pitchFamily="18" charset="0"/>
                <a:cs typeface="Andalus" pitchFamily="2" charset="-78"/>
              </a:rPr>
              <a:t> to the </a:t>
            </a:r>
            <a:r>
              <a:rPr lang="en-US" sz="2400" dirty="0" smtClean="0">
                <a:solidFill>
                  <a:schemeClr val="accent6">
                    <a:lumMod val="75000"/>
                  </a:schemeClr>
                </a:solidFill>
                <a:latin typeface="Book Antiqua" pitchFamily="18" charset="0"/>
                <a:cs typeface="Andalus" pitchFamily="2" charset="-78"/>
              </a:rPr>
              <a:t>closest</a:t>
            </a:r>
            <a:r>
              <a:rPr lang="en-US" sz="2400" dirty="0" smtClean="0">
                <a:latin typeface="Book Antiqua" pitchFamily="18" charset="0"/>
                <a:cs typeface="Andalus" pitchFamily="2" charset="-78"/>
              </a:rPr>
              <a:t> </a:t>
            </a:r>
            <a:r>
              <a:rPr lang="en-US" sz="2400" dirty="0" err="1" smtClean="0">
                <a:solidFill>
                  <a:schemeClr val="accent6">
                    <a:lumMod val="75000"/>
                  </a:schemeClr>
                </a:solidFill>
                <a:latin typeface="Book Antiqua" pitchFamily="18" charset="0"/>
                <a:cs typeface="Andalus" pitchFamily="2" charset="-78"/>
              </a:rPr>
              <a:t>meeqat</a:t>
            </a:r>
            <a:r>
              <a:rPr lang="en-US" sz="2400" dirty="0" smtClean="0">
                <a:latin typeface="Book Antiqua" pitchFamily="18" charset="0"/>
                <a:cs typeface="Andalus" pitchFamily="2" charset="-78"/>
              </a:rPr>
              <a:t> to him.</a:t>
            </a:r>
          </a:p>
          <a:p>
            <a:pPr algn="just"/>
            <a:endParaRPr lang="en-US" sz="2400" dirty="0" smtClean="0">
              <a:latin typeface="Book Antiqua" pitchFamily="18" charset="0"/>
              <a:ea typeface="Times New Roman" pitchFamily="18" charset="0"/>
              <a:cs typeface="Andalus" pitchFamily="2" charset="-78"/>
            </a:endParaRPr>
          </a:p>
          <a:p>
            <a:pPr algn="just">
              <a:buFontTx/>
              <a:buNone/>
            </a:pPr>
            <a:r>
              <a:rPr lang="en-US" sz="2400" dirty="0" smtClean="0">
                <a:cs typeface="Arial" charset="0"/>
              </a:rPr>
              <a:t> </a:t>
            </a:r>
          </a:p>
        </p:txBody>
      </p:sp>
    </p:spTree>
    <p:extLst>
      <p:ext uri="{BB962C8B-B14F-4D97-AF65-F5344CB8AC3E}">
        <p14:creationId xmlns:p14="http://schemas.microsoft.com/office/powerpoint/2010/main" val="3511783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428596" y="1285860"/>
            <a:ext cx="8358246" cy="4286280"/>
          </a:xfrm>
        </p:spPr>
        <p:txBody>
          <a:bodyPr/>
          <a:lstStyle/>
          <a:p>
            <a:pPr algn="r" rtl="1"/>
            <a:r>
              <a:rPr lang="ar-SA" sz="2400" dirty="0" smtClean="0">
                <a:solidFill>
                  <a:srgbClr val="CC0000"/>
                </a:solidFill>
              </a:rPr>
              <a:t>ولا يجوز لمن أراد دخول مكة تجاوز الميقات غير محرم إلا لقتال مباح وحاجة تتكرر كالحطاب ونحوه. </a:t>
            </a:r>
            <a:endParaRPr lang="ar-EG" sz="2400" dirty="0" smtClean="0">
              <a:solidFill>
                <a:srgbClr val="CC0000"/>
              </a:solidFill>
            </a:endParaRPr>
          </a:p>
          <a:p>
            <a:pPr algn="just"/>
            <a:r>
              <a:rPr lang="en-US" sz="2400" dirty="0" smtClean="0">
                <a:latin typeface="Book Antiqua" pitchFamily="18" charset="0"/>
                <a:cs typeface="Andalus" pitchFamily="2" charset="-78"/>
              </a:rPr>
              <a:t>It is </a:t>
            </a:r>
            <a:r>
              <a:rPr lang="en-US" sz="2400" dirty="0" smtClean="0">
                <a:solidFill>
                  <a:schemeClr val="accent6">
                    <a:lumMod val="75000"/>
                  </a:schemeClr>
                </a:solidFill>
                <a:latin typeface="Book Antiqua" pitchFamily="18" charset="0"/>
                <a:cs typeface="Andalus" pitchFamily="2" charset="-78"/>
              </a:rPr>
              <a:t>not permissible </a:t>
            </a:r>
            <a:r>
              <a:rPr lang="en-US" sz="2400" dirty="0" smtClean="0">
                <a:latin typeface="Book Antiqua" pitchFamily="18" charset="0"/>
                <a:cs typeface="Andalus" pitchFamily="2" charset="-78"/>
              </a:rPr>
              <a:t>for one who wants to enter into </a:t>
            </a:r>
            <a:r>
              <a:rPr lang="en-US" sz="2400" dirty="0" err="1" smtClean="0">
                <a:latin typeface="Book Antiqua" pitchFamily="18" charset="0"/>
                <a:cs typeface="Andalus" pitchFamily="2" charset="-78"/>
              </a:rPr>
              <a:t>Maccah</a:t>
            </a:r>
            <a:r>
              <a:rPr lang="en-US" sz="2400" dirty="0" smtClean="0">
                <a:latin typeface="Book Antiqua" pitchFamily="18" charset="0"/>
                <a:cs typeface="Andalus" pitchFamily="2" charset="-78"/>
              </a:rPr>
              <a:t> to pass the </a:t>
            </a:r>
            <a:r>
              <a:rPr lang="en-US" sz="2400" dirty="0" err="1" smtClean="0">
                <a:latin typeface="Book Antiqua" pitchFamily="18" charset="0"/>
                <a:cs typeface="Andalus" pitchFamily="2" charset="-78"/>
              </a:rPr>
              <a:t>meeqat</a:t>
            </a:r>
            <a:r>
              <a:rPr lang="en-US" sz="2400" dirty="0" smtClean="0">
                <a:latin typeface="Book Antiqua" pitchFamily="18" charset="0"/>
                <a:cs typeface="Andalus" pitchFamily="2" charset="-78"/>
              </a:rPr>
              <a:t> (ihram site) without ihram except for permissible fighting or a recurring need such as the firewood gatherer and similar cases.</a:t>
            </a:r>
          </a:p>
          <a:p>
            <a:pPr algn="just">
              <a:buFontTx/>
              <a:buNone/>
            </a:pPr>
            <a:endParaRPr lang="ar-EG" sz="2400" dirty="0" smtClean="0">
              <a:latin typeface="Book Antiqua" pitchFamily="18" charset="0"/>
              <a:cs typeface="Andalus" pitchFamily="2" charset="-78"/>
            </a:endParaRPr>
          </a:p>
          <a:p>
            <a:pPr algn="just" rtl="1"/>
            <a:r>
              <a:rPr lang="ar-SA" sz="2400" dirty="0" smtClean="0">
                <a:solidFill>
                  <a:srgbClr val="CC0000"/>
                </a:solidFill>
              </a:rPr>
              <a:t>ثم إذا أراد النسك أحرم من موضعه </a:t>
            </a:r>
          </a:p>
          <a:p>
            <a:pPr algn="just"/>
            <a:r>
              <a:rPr lang="en-US" sz="2400" dirty="0" smtClean="0">
                <a:latin typeface="Book Antiqua" pitchFamily="18" charset="0"/>
                <a:cs typeface="Andalus" pitchFamily="2" charset="-78"/>
              </a:rPr>
              <a:t>If he intends the </a:t>
            </a:r>
            <a:r>
              <a:rPr lang="en-US" sz="2400" dirty="0" err="1" smtClean="0">
                <a:latin typeface="Book Antiqua" pitchFamily="18" charset="0"/>
                <a:cs typeface="Andalus" pitchFamily="2" charset="-78"/>
              </a:rPr>
              <a:t>Nusuk</a:t>
            </a:r>
            <a:r>
              <a:rPr lang="en-US" sz="2400" dirty="0" smtClean="0">
                <a:latin typeface="Book Antiqua" pitchFamily="18" charset="0"/>
                <a:cs typeface="Andalus" pitchFamily="2" charset="-78"/>
              </a:rPr>
              <a:t> (hajj or ‘</a:t>
            </a:r>
            <a:r>
              <a:rPr lang="en-US" sz="2400" dirty="0" err="1" smtClean="0">
                <a:latin typeface="Book Antiqua" pitchFamily="18" charset="0"/>
                <a:cs typeface="Andalus" pitchFamily="2" charset="-78"/>
              </a:rPr>
              <a:t>umrah</a:t>
            </a:r>
            <a:r>
              <a:rPr lang="en-US" sz="2400" dirty="0" smtClean="0">
                <a:latin typeface="Book Antiqua" pitchFamily="18" charset="0"/>
                <a:cs typeface="Andalus" pitchFamily="2" charset="-78"/>
              </a:rPr>
              <a:t>), he should make ihram from his place.</a:t>
            </a:r>
          </a:p>
        </p:txBody>
      </p:sp>
    </p:spTree>
    <p:extLst>
      <p:ext uri="{BB962C8B-B14F-4D97-AF65-F5344CB8AC3E}">
        <p14:creationId xmlns:p14="http://schemas.microsoft.com/office/powerpoint/2010/main" val="12051243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ight Arrow 8"/>
          <p:cNvSpPr/>
          <p:nvPr/>
        </p:nvSpPr>
        <p:spPr>
          <a:xfrm>
            <a:off x="5643570" y="5857892"/>
            <a:ext cx="54978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8" name="Right Arrow 7"/>
          <p:cNvSpPr/>
          <p:nvPr/>
        </p:nvSpPr>
        <p:spPr>
          <a:xfrm>
            <a:off x="2643174" y="4429132"/>
            <a:ext cx="69265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7" name="Up Arrow 6"/>
          <p:cNvSpPr/>
          <p:nvPr/>
        </p:nvSpPr>
        <p:spPr>
          <a:xfrm>
            <a:off x="4429124" y="3500438"/>
            <a:ext cx="484632" cy="4286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6386" name="Rectangle 3"/>
          <p:cNvSpPr>
            <a:spLocks noGrp="1" noChangeArrowheads="1"/>
          </p:cNvSpPr>
          <p:nvPr>
            <p:ph idx="1"/>
          </p:nvPr>
        </p:nvSpPr>
        <p:spPr>
          <a:xfrm>
            <a:off x="76200" y="200036"/>
            <a:ext cx="8991600" cy="1781164"/>
          </a:xfrm>
        </p:spPr>
        <p:txBody>
          <a:bodyPr/>
          <a:lstStyle/>
          <a:p>
            <a:pPr algn="just" rtl="1"/>
            <a:r>
              <a:rPr lang="ar-SA" sz="1800" dirty="0" smtClean="0">
                <a:solidFill>
                  <a:srgbClr val="CC0000"/>
                </a:solidFill>
              </a:rPr>
              <a:t>وإن جاوزه غير محرم رجع فأحرم من الميقات ولا دم عليه لأنه أحرم من ميقاته، فإن أحرم من دونه فعليه دم سواء رجع إلى الميقات أو لم يرجع.</a:t>
            </a:r>
            <a:endParaRPr lang="en-US" sz="1800" dirty="0" smtClean="0">
              <a:solidFill>
                <a:srgbClr val="CC0000"/>
              </a:solidFill>
              <a:cs typeface="Arial" charset="0"/>
            </a:endParaRPr>
          </a:p>
          <a:p>
            <a:pPr marL="0" indent="0" algn="just">
              <a:buNone/>
            </a:pPr>
            <a:r>
              <a:rPr lang="en-US" sz="1800" dirty="0" smtClean="0">
                <a:latin typeface="Book Antiqua" pitchFamily="18" charset="0"/>
                <a:cs typeface="Andalus" pitchFamily="2" charset="-78"/>
              </a:rPr>
              <a:t>If he crossed the </a:t>
            </a:r>
            <a:r>
              <a:rPr lang="en-US" sz="1800" dirty="0" err="1" smtClean="0">
                <a:latin typeface="Book Antiqua" pitchFamily="18" charset="0"/>
                <a:cs typeface="Andalus" pitchFamily="2" charset="-78"/>
              </a:rPr>
              <a:t>meeqat</a:t>
            </a:r>
            <a:r>
              <a:rPr lang="en-US" sz="1800" dirty="0" smtClean="0">
                <a:latin typeface="Book Antiqua" pitchFamily="18" charset="0"/>
                <a:cs typeface="Andalus" pitchFamily="2" charset="-78"/>
              </a:rPr>
              <a:t> without ihram, he must return &amp; make it from the </a:t>
            </a:r>
            <a:r>
              <a:rPr lang="en-US" sz="1800" dirty="0" err="1" smtClean="0">
                <a:latin typeface="Book Antiqua" pitchFamily="18" charset="0"/>
                <a:cs typeface="Andalus" pitchFamily="2" charset="-78"/>
              </a:rPr>
              <a:t>meeqat</a:t>
            </a:r>
            <a:r>
              <a:rPr lang="en-US" sz="1800" dirty="0" smtClean="0">
                <a:latin typeface="Book Antiqua" pitchFamily="18" charset="0"/>
                <a:cs typeface="Andalus" pitchFamily="2" charset="-78"/>
              </a:rPr>
              <a:t>, then no sacrifice is due. </a:t>
            </a:r>
          </a:p>
          <a:p>
            <a:pPr marL="0" indent="0" algn="just">
              <a:buNone/>
            </a:pPr>
            <a:r>
              <a:rPr lang="en-US" sz="1800" dirty="0" smtClean="0">
                <a:latin typeface="Book Antiqua" pitchFamily="18" charset="0"/>
                <a:cs typeface="Andalus" pitchFamily="2" charset="-78"/>
              </a:rPr>
              <a:t>However, if he made ihram after the </a:t>
            </a:r>
            <a:r>
              <a:rPr lang="en-US" sz="1800" dirty="0" err="1" smtClean="0">
                <a:latin typeface="Book Antiqua" pitchFamily="18" charset="0"/>
                <a:cs typeface="Andalus" pitchFamily="2" charset="-78"/>
              </a:rPr>
              <a:t>meeqat</a:t>
            </a:r>
            <a:r>
              <a:rPr lang="en-US" sz="1800" dirty="0" smtClean="0">
                <a:latin typeface="Book Antiqua" pitchFamily="18" charset="0"/>
                <a:cs typeface="Andalus" pitchFamily="2" charset="-78"/>
              </a:rPr>
              <a:t>, an offering is due, whether or not he goes back to a </a:t>
            </a:r>
            <a:r>
              <a:rPr lang="en-US" sz="1800" dirty="0" err="1" smtClean="0">
                <a:latin typeface="Book Antiqua" pitchFamily="18" charset="0"/>
                <a:cs typeface="Andalus" pitchFamily="2" charset="-78"/>
              </a:rPr>
              <a:t>meeqat</a:t>
            </a:r>
            <a:r>
              <a:rPr lang="en-US" sz="1800" dirty="0" smtClean="0">
                <a:latin typeface="Book Antiqua" pitchFamily="18" charset="0"/>
                <a:cs typeface="Andalus" pitchFamily="2" charset="-78"/>
              </a:rPr>
              <a:t>.</a:t>
            </a:r>
          </a:p>
        </p:txBody>
      </p:sp>
      <p:graphicFrame>
        <p:nvGraphicFramePr>
          <p:cNvPr id="3" name="Content Placeholder 3"/>
          <p:cNvGraphicFramePr>
            <a:graphicFrameLocks/>
          </p:cNvGraphicFramePr>
          <p:nvPr/>
        </p:nvGraphicFramePr>
        <p:xfrm>
          <a:off x="-32" y="1857364"/>
          <a:ext cx="9144064" cy="4929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ight Arrow 3"/>
          <p:cNvSpPr/>
          <p:nvPr/>
        </p:nvSpPr>
        <p:spPr>
          <a:xfrm>
            <a:off x="2571736" y="2214554"/>
            <a:ext cx="385765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5" name="TextBox 4"/>
          <p:cNvSpPr txBox="1"/>
          <p:nvPr/>
        </p:nvSpPr>
        <p:spPr>
          <a:xfrm>
            <a:off x="6215074" y="5886410"/>
            <a:ext cx="2834013" cy="400110"/>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fontAlgn="base">
              <a:spcBef>
                <a:spcPct val="0"/>
              </a:spcBef>
              <a:spcAft>
                <a:spcPct val="0"/>
              </a:spcAft>
            </a:pPr>
            <a:r>
              <a:rPr lang="en-US" sz="2000" b="1" dirty="0" smtClean="0">
                <a:solidFill>
                  <a:srgbClr val="FF0000"/>
                </a:solidFill>
              </a:rPr>
              <a:t>Offering will be due.</a:t>
            </a:r>
            <a:endParaRPr lang="en-US" sz="2000" b="1" dirty="0">
              <a:solidFill>
                <a:srgbClr val="FF0000"/>
              </a:solidFill>
            </a:endParaRPr>
          </a:p>
        </p:txBody>
      </p:sp>
      <p:sp>
        <p:nvSpPr>
          <p:cNvPr id="6" name="Down Arrow 5"/>
          <p:cNvSpPr/>
          <p:nvPr/>
        </p:nvSpPr>
        <p:spPr>
          <a:xfrm>
            <a:off x="4429124" y="5286388"/>
            <a:ext cx="484632"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6477000"/>
            <a:ext cx="2837101"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246564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1292</TotalTime>
  <Words>8814</Words>
  <Application>Microsoft Office PowerPoint</Application>
  <PresentationFormat>On-screen Show (4:3)</PresentationFormat>
  <Paragraphs>563</Paragraphs>
  <Slides>54</Slides>
  <Notes>53</Notes>
  <HiddenSlides>0</HiddenSlides>
  <MMClips>0</MMClips>
  <ScaleCrop>false</ScaleCrop>
  <HeadingPairs>
    <vt:vector size="4" baseType="variant">
      <vt:variant>
        <vt:lpstr>Theme</vt:lpstr>
      </vt:variant>
      <vt:variant>
        <vt:i4>3</vt:i4>
      </vt:variant>
      <vt:variant>
        <vt:lpstr>Slide Titles</vt:lpstr>
      </vt:variant>
      <vt:variant>
        <vt:i4>54</vt:i4>
      </vt:variant>
    </vt:vector>
  </HeadingPairs>
  <TitlesOfParts>
    <vt:vector size="57" baseType="lpstr">
      <vt:lpstr>Theme1</vt:lpstr>
      <vt:lpstr>1_Theme1</vt:lpstr>
      <vt:lpstr>2_Theme1</vt:lpstr>
      <vt:lpstr>Hajj Illustrated</vt:lpstr>
      <vt:lpstr>PowerPoint Presentation</vt:lpstr>
      <vt:lpstr>PowerPoint Presentation</vt:lpstr>
      <vt:lpstr>Courtesy of Salahuddeen as-Seeni SAA, 2nd Year.</vt:lpstr>
      <vt:lpstr>باب المواقيت Chapter of the ihram sites</vt:lpstr>
      <vt:lpstr>PowerPoint Presentation</vt:lpstr>
      <vt:lpstr>PowerPoint Presentation</vt:lpstr>
      <vt:lpstr>PowerPoint Presentation</vt:lpstr>
      <vt:lpstr>PowerPoint Presentation</vt:lpstr>
      <vt:lpstr>PowerPoint Presentation</vt:lpstr>
      <vt:lpstr>باب الإحرام The chapter of Ihram </vt:lpstr>
      <vt:lpstr>Starting State of Ihram</vt:lpstr>
      <vt:lpstr>PowerPoint Presentation</vt:lpstr>
      <vt:lpstr>Types of Nusuk</vt:lpstr>
      <vt:lpstr>PowerPoint Presentation</vt:lpstr>
      <vt:lpstr>Talbeyah</vt:lpstr>
      <vt:lpstr>باب دخول مكة Chapter of entering Maccah</vt:lpstr>
      <vt:lpstr>PowerPoint Presentation</vt:lpstr>
      <vt:lpstr>PowerPoint Presentation</vt:lpstr>
      <vt:lpstr>PowerPoint Presentation</vt:lpstr>
      <vt:lpstr>First Tawaaf</vt:lpstr>
      <vt:lpstr>PowerPoint Presentation</vt:lpstr>
      <vt:lpstr>PowerPoint Presentation</vt:lpstr>
      <vt:lpstr>PowerPoint Presentation</vt:lpstr>
      <vt:lpstr>Supplication</vt:lpstr>
      <vt:lpstr>Two Rak’ats Behind the Station</vt:lpstr>
      <vt:lpstr>PowerPoint Presentation</vt:lpstr>
      <vt:lpstr>[Sa’y]</vt:lpstr>
      <vt:lpstr>Sa’y</vt:lpstr>
      <vt:lpstr>Exiting from the Ihram of Umrah </vt:lpstr>
      <vt:lpstr>باب صفة الحج Chapter of the description of hajj</vt:lpstr>
      <vt:lpstr>[Functions of the 8th (Tarweyah)]</vt:lpstr>
      <vt:lpstr>[Functions of the 9th (‘Arafah)]</vt:lpstr>
      <vt:lpstr>Supplication</vt:lpstr>
      <vt:lpstr>PowerPoint Presentation</vt:lpstr>
      <vt:lpstr>[Functions of the 10th (Eid)]</vt:lpstr>
      <vt:lpstr>[Ramy/Stoning]</vt:lpstr>
      <vt:lpstr>[Nahr/Slaughtering] </vt:lpstr>
      <vt:lpstr>[Tawaf al-Ifadah]</vt:lpstr>
      <vt:lpstr>[Total Exiting from Ihraam]</vt:lpstr>
      <vt:lpstr>PowerPoint Presentation</vt:lpstr>
      <vt:lpstr>PowerPoint Presentation</vt:lpstr>
      <vt:lpstr>باب ما يفعله بعد الحل Chapter of  What He Should Do After Exiting from Ihram</vt:lpstr>
      <vt:lpstr> [Mabeet/Sleeping over in Mina]</vt:lpstr>
      <vt:lpstr>[Rest of the Ramy/Stoning]</vt:lpstr>
      <vt:lpstr>When to Leave Mina</vt:lpstr>
      <vt:lpstr>‘Umrah Now?</vt:lpstr>
      <vt:lpstr>Qiran = Ifrad + Sacrifice</vt:lpstr>
      <vt:lpstr>PowerPoint Presentation</vt:lpstr>
      <vt:lpstr> [Wadaa’/Farewell to the House]</vt:lpstr>
      <vt:lpstr>PowerPoint Presentation</vt:lpstr>
      <vt:lpstr> [Wadaa’/Farewell to the House]</vt:lpstr>
      <vt:lpstr>Courtesy of Salahuddeen as-Seeni SAA, 2nd Year.</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Hatem</dc:creator>
  <cp:lastModifiedBy>Hatem</cp:lastModifiedBy>
  <cp:revision>84</cp:revision>
  <dcterms:created xsi:type="dcterms:W3CDTF">2008-12-16T07:21:23Z</dcterms:created>
  <dcterms:modified xsi:type="dcterms:W3CDTF">2010-12-19T13:32:29Z</dcterms:modified>
</cp:coreProperties>
</file>